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34"/>
  </p:notesMasterIdLst>
  <p:sldIdLst>
    <p:sldId id="256" r:id="rId2"/>
    <p:sldId id="319" r:id="rId3"/>
    <p:sldId id="321" r:id="rId4"/>
    <p:sldId id="322" r:id="rId5"/>
    <p:sldId id="288" r:id="rId6"/>
    <p:sldId id="290" r:id="rId7"/>
    <p:sldId id="294" r:id="rId8"/>
    <p:sldId id="293" r:id="rId9"/>
    <p:sldId id="324" r:id="rId10"/>
    <p:sldId id="292" r:id="rId11"/>
    <p:sldId id="291" r:id="rId12"/>
    <p:sldId id="295" r:id="rId13"/>
    <p:sldId id="296" r:id="rId14"/>
    <p:sldId id="312" r:id="rId15"/>
    <p:sldId id="313" r:id="rId16"/>
    <p:sldId id="325" r:id="rId17"/>
    <p:sldId id="310" r:id="rId18"/>
    <p:sldId id="311" r:id="rId19"/>
    <p:sldId id="286" r:id="rId20"/>
    <p:sldId id="285" r:id="rId21"/>
    <p:sldId id="287" r:id="rId22"/>
    <p:sldId id="298" r:id="rId23"/>
    <p:sldId id="309" r:id="rId24"/>
    <p:sldId id="299" r:id="rId25"/>
    <p:sldId id="297" r:id="rId26"/>
    <p:sldId id="314" r:id="rId27"/>
    <p:sldId id="315" r:id="rId28"/>
    <p:sldId id="316" r:id="rId29"/>
    <p:sldId id="317" r:id="rId30"/>
    <p:sldId id="318" r:id="rId31"/>
    <p:sldId id="320" r:id="rId32"/>
    <p:sldId id="280" r:id="rId33"/>
  </p:sldIdLst>
  <p:sldSz cx="9144000" cy="5143500" type="screen16x9"/>
  <p:notesSz cx="6858000" cy="9144000"/>
  <p:embeddedFontLst>
    <p:embeddedFont>
      <p:font typeface="Nixie One" panose="020B0604020202020204" charset="0"/>
      <p:regular r:id="rId35"/>
    </p:embeddedFont>
    <p:embeddedFont>
      <p:font typeface="Helvetica Neue" panose="020B0604020202020204" charset="0"/>
      <p:regular r:id="rId36"/>
      <p:bold r:id="rId37"/>
      <p:italic r:id="rId38"/>
      <p:boldItalic r:id="rId39"/>
    </p:embeddedFont>
    <p:embeddedFont>
      <p:font typeface="Muli" panose="020B0604020202020204" charset="0"/>
      <p:regular r:id="rId40"/>
      <p:bold r:id="rId41"/>
      <p:italic r:id="rId42"/>
      <p:boldItalic r:id="rId43"/>
    </p:embeddedFont>
    <p:embeddedFont>
      <p:font typeface="Nirmala UI Semilight" panose="020B0402040204020203" pitchFamily="3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DDD1"/>
    <a:srgbClr val="2DBADF"/>
    <a:srgbClr val="14DDD2"/>
    <a:srgbClr val="2AC3DD"/>
    <a:srgbClr val="1695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8323E744-C16C-4EFE-A7D4-7355E63859ED}">
  <a:tblStyle styleId="{8323E744-C16C-4EFE-A7D4-7355E63859ED}"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9" autoAdjust="0"/>
    <p:restoredTop sz="94660"/>
  </p:normalViewPr>
  <p:slideViewPr>
    <p:cSldViewPr snapToGrid="0">
      <p:cViewPr>
        <p:scale>
          <a:sx n="98" d="100"/>
          <a:sy n="98" d="100"/>
        </p:scale>
        <p:origin x="606"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364779898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08438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0" name="Shape 4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76725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0022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p:nvPr/>
        </p:nvSpPr>
        <p:spPr>
          <a:xfrm rot="10800000" flipH="1">
            <a:off x="3919993" y="3977033"/>
            <a:ext cx="1303500" cy="1128300"/>
          </a:xfrm>
          <a:custGeom>
            <a:avLst/>
            <a:gdLst/>
            <a:ahLst/>
            <a:cxnLst/>
            <a:rect l="0" t="0" r="0" b="0"/>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 name="Shape 10"/>
          <p:cNvSpPr/>
          <p:nvPr/>
        </p:nvSpPr>
        <p:spPr>
          <a:xfrm rot="5400000">
            <a:off x="3809057" y="-81000"/>
            <a:ext cx="1525500" cy="17616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Shape 11"/>
          <p:cNvSpPr txBox="1">
            <a:spLocks noGrp="1"/>
          </p:cNvSpPr>
          <p:nvPr>
            <p:ph type="ctrTitle"/>
          </p:nvPr>
        </p:nvSpPr>
        <p:spPr>
          <a:xfrm>
            <a:off x="1400175" y="1991825"/>
            <a:ext cx="6343500" cy="1159800"/>
          </a:xfrm>
          <a:prstGeom prst="rect">
            <a:avLst/>
          </a:prstGeom>
        </p:spPr>
        <p:txBody>
          <a:bodyPr wrap="square"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2" name="Shape 1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 name="Shape 13"/>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14" name="Shape 14"/>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 name="Shape 15"/>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wrap="square" lIns="91425" tIns="91425" rIns="91425" bIns="91425" anchor="ctr" anchorCtr="0">
            <a:noAutofit/>
          </a:bodyPr>
          <a:lstStyle/>
          <a:p>
            <a:pPr lvl="0">
              <a:spcBef>
                <a:spcPts val="0"/>
              </a:spcBef>
              <a:buNone/>
            </a:pPr>
            <a:endParaRPr/>
          </a:p>
        </p:txBody>
      </p:sp>
      <p:grpSp>
        <p:nvGrpSpPr>
          <p:cNvPr id="16" name="Shape 16"/>
          <p:cNvGrpSpPr/>
          <p:nvPr/>
        </p:nvGrpSpPr>
        <p:grpSpPr>
          <a:xfrm>
            <a:off x="5549153" y="1029780"/>
            <a:ext cx="404640" cy="374059"/>
            <a:chOff x="5975075" y="2327500"/>
            <a:chExt cx="420100" cy="388350"/>
          </a:xfrm>
        </p:grpSpPr>
        <p:sp>
          <p:nvSpPr>
            <p:cNvPr id="17" name="Shape 17"/>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18" name="Shape 18"/>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grpSp>
      <p:sp>
        <p:nvSpPr>
          <p:cNvPr id="19" name="Shape 19"/>
          <p:cNvSpPr/>
          <p:nvPr/>
        </p:nvSpPr>
        <p:spPr>
          <a:xfrm>
            <a:off x="3253021" y="113273"/>
            <a:ext cx="225085" cy="38996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wrap="square" lIns="91425" tIns="91425" rIns="91425" bIns="91425" anchor="ctr" anchorCtr="0">
            <a:noAutofit/>
          </a:bodyPr>
          <a:lstStyle/>
          <a:p>
            <a:pPr lvl="0">
              <a:spcBef>
                <a:spcPts val="0"/>
              </a:spcBef>
              <a:buNone/>
            </a:pPr>
            <a:endParaRPr/>
          </a:p>
        </p:txBody>
      </p:sp>
      <p:grpSp>
        <p:nvGrpSpPr>
          <p:cNvPr id="20" name="Shape 20"/>
          <p:cNvGrpSpPr/>
          <p:nvPr/>
        </p:nvGrpSpPr>
        <p:grpSpPr>
          <a:xfrm>
            <a:off x="4380526" y="515192"/>
            <a:ext cx="382958" cy="607111"/>
            <a:chOff x="6718575" y="2318625"/>
            <a:chExt cx="256950" cy="407375"/>
          </a:xfrm>
        </p:grpSpPr>
        <p:sp>
          <p:nvSpPr>
            <p:cNvPr id="21" name="Shape 21"/>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 name="Shape 22"/>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3" name="Shape 23"/>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 name="Shape 24"/>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 name="Shape 25"/>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 name="Shape 26"/>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 name="Shape 27"/>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 name="Shape 28"/>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29" name="Shape 29"/>
          <p:cNvGrpSpPr/>
          <p:nvPr/>
        </p:nvGrpSpPr>
        <p:grpSpPr>
          <a:xfrm>
            <a:off x="3199464" y="902959"/>
            <a:ext cx="395018" cy="403297"/>
            <a:chOff x="3951850" y="2985350"/>
            <a:chExt cx="407950" cy="416500"/>
          </a:xfrm>
        </p:grpSpPr>
        <p:sp>
          <p:nvSpPr>
            <p:cNvPr id="30" name="Shape 30"/>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1" name="Shape 31"/>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2" name="Shape 32"/>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 name="Shape 33"/>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34" name="Shape 34"/>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5" name="Shape 35"/>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wrap="square" lIns="91425" tIns="91425" rIns="91425" bIns="91425" anchor="ctr" anchorCtr="0">
            <a:noAutofit/>
          </a:bodyPr>
          <a:lstStyle/>
          <a:p>
            <a:pPr lvl="0">
              <a:spcBef>
                <a:spcPts val="0"/>
              </a:spcBef>
              <a:buNone/>
            </a:pPr>
            <a:endParaRPr/>
          </a:p>
        </p:txBody>
      </p:sp>
      <p:sp>
        <p:nvSpPr>
          <p:cNvPr id="36" name="Shape 36"/>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37" name="Shape 37"/>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8" name="Shape 38"/>
          <p:cNvSpPr/>
          <p:nvPr/>
        </p:nvSpPr>
        <p:spPr>
          <a:xfrm>
            <a:off x="5370705" y="4867761"/>
            <a:ext cx="312503" cy="312484"/>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grpSp>
        <p:nvGrpSpPr>
          <p:cNvPr id="39" name="Shape 39"/>
          <p:cNvGrpSpPr/>
          <p:nvPr/>
        </p:nvGrpSpPr>
        <p:grpSpPr>
          <a:xfrm>
            <a:off x="5772009" y="4056440"/>
            <a:ext cx="573943" cy="550550"/>
            <a:chOff x="5241175" y="4959100"/>
            <a:chExt cx="539775" cy="517775"/>
          </a:xfrm>
        </p:grpSpPr>
        <p:sp>
          <p:nvSpPr>
            <p:cNvPr id="40" name="Shape 40"/>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41" name="Shape 41"/>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42" name="Shape 42"/>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43" name="Shape 43"/>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44" name="Shape 44"/>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45" name="Shape 45"/>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grpSp>
      <p:sp>
        <p:nvSpPr>
          <p:cNvPr id="46" name="Shape 46"/>
          <p:cNvSpPr/>
          <p:nvPr/>
        </p:nvSpPr>
        <p:spPr>
          <a:xfrm>
            <a:off x="3429208" y="3904791"/>
            <a:ext cx="377839" cy="343685"/>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27"/>
        <p:cNvGrpSpPr/>
        <p:nvPr/>
      </p:nvGrpSpPr>
      <p:grpSpPr>
        <a:xfrm>
          <a:off x="0" y="0"/>
          <a:ext cx="0" cy="0"/>
          <a:chOff x="0" y="0"/>
          <a:chExt cx="0" cy="0"/>
        </a:xfrm>
      </p:grpSpPr>
      <p:sp>
        <p:nvSpPr>
          <p:cNvPr id="128" name="Shape 128"/>
          <p:cNvSpPr/>
          <p:nvPr/>
        </p:nvSpPr>
        <p:spPr>
          <a:xfrm rot="10800000" flipH="1">
            <a:off x="7663675" y="3684808"/>
            <a:ext cx="1034700" cy="895800"/>
          </a:xfrm>
          <a:custGeom>
            <a:avLst/>
            <a:gdLst/>
            <a:ahLst/>
            <a:cxnLst/>
            <a:rect l="0" t="0" r="0" b="0"/>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9" name="Shape 129"/>
          <p:cNvSpPr/>
          <p:nvPr/>
        </p:nvSpPr>
        <p:spPr>
          <a:xfrm rot="5400000">
            <a:off x="499599" y="157100"/>
            <a:ext cx="1146000" cy="13233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0" name="Shape 130"/>
          <p:cNvSpPr txBox="1">
            <a:spLocks noGrp="1"/>
          </p:cNvSpPr>
          <p:nvPr>
            <p:ph type="title"/>
          </p:nvPr>
        </p:nvSpPr>
        <p:spPr>
          <a:xfrm>
            <a:off x="1732700" y="1735600"/>
            <a:ext cx="4944300" cy="6453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31" name="Shape 131"/>
          <p:cNvSpPr txBox="1">
            <a:spLocks noGrp="1"/>
          </p:cNvSpPr>
          <p:nvPr>
            <p:ph type="body" idx="1"/>
          </p:nvPr>
        </p:nvSpPr>
        <p:spPr>
          <a:xfrm>
            <a:off x="1732700" y="2255125"/>
            <a:ext cx="4944300" cy="1659900"/>
          </a:xfrm>
          <a:prstGeom prst="rect">
            <a:avLst/>
          </a:prstGeom>
        </p:spPr>
        <p:txBody>
          <a:bodyPr wrap="square" lIns="91425" tIns="91425" rIns="91425" bIns="91425" anchor="t" anchorCtr="0"/>
          <a:lstStyle>
            <a:lvl1pPr lvl="0">
              <a:spcBef>
                <a:spcPts val="0"/>
              </a:spcBef>
              <a:buFont typeface="Muli"/>
              <a:defRPr>
                <a:latin typeface="Muli"/>
                <a:ea typeface="Muli"/>
                <a:cs typeface="Muli"/>
                <a:sym typeface="Muli"/>
              </a:defRPr>
            </a:lvl1pPr>
            <a:lvl2pPr lvl="1">
              <a:spcBef>
                <a:spcPts val="0"/>
              </a:spcBef>
              <a:buFont typeface="Muli"/>
              <a:defRPr>
                <a:latin typeface="Muli"/>
                <a:ea typeface="Muli"/>
                <a:cs typeface="Muli"/>
                <a:sym typeface="Muli"/>
              </a:defRPr>
            </a:lvl2pPr>
            <a:lvl3pPr lvl="2">
              <a:spcBef>
                <a:spcPts val="0"/>
              </a:spcBef>
              <a:buFont typeface="Muli"/>
              <a:defRPr>
                <a:latin typeface="Muli"/>
                <a:ea typeface="Muli"/>
                <a:cs typeface="Muli"/>
                <a:sym typeface="Muli"/>
              </a:defRPr>
            </a:lvl3pPr>
            <a:lvl4pPr lvl="3">
              <a:spcBef>
                <a:spcPts val="0"/>
              </a:spcBef>
              <a:buFont typeface="Muli"/>
              <a:defRPr>
                <a:latin typeface="Muli"/>
                <a:ea typeface="Muli"/>
                <a:cs typeface="Muli"/>
                <a:sym typeface="Muli"/>
              </a:defRPr>
            </a:lvl4pPr>
            <a:lvl5pPr lvl="4">
              <a:spcBef>
                <a:spcPts val="0"/>
              </a:spcBef>
              <a:buFont typeface="Muli"/>
              <a:defRPr>
                <a:latin typeface="Muli"/>
                <a:ea typeface="Muli"/>
                <a:cs typeface="Muli"/>
                <a:sym typeface="Muli"/>
              </a:defRPr>
            </a:lvl5pPr>
            <a:lvl6pPr lvl="5">
              <a:spcBef>
                <a:spcPts val="0"/>
              </a:spcBef>
              <a:buFont typeface="Muli"/>
              <a:defRPr>
                <a:latin typeface="Muli"/>
                <a:ea typeface="Muli"/>
                <a:cs typeface="Muli"/>
                <a:sym typeface="Muli"/>
              </a:defRPr>
            </a:lvl6pPr>
            <a:lvl7pPr lvl="6">
              <a:spcBef>
                <a:spcPts val="0"/>
              </a:spcBef>
              <a:buFont typeface="Muli"/>
              <a:defRPr>
                <a:latin typeface="Muli"/>
                <a:ea typeface="Muli"/>
                <a:cs typeface="Muli"/>
                <a:sym typeface="Muli"/>
              </a:defRPr>
            </a:lvl7pPr>
            <a:lvl8pPr lvl="7">
              <a:spcBef>
                <a:spcPts val="0"/>
              </a:spcBef>
              <a:buFont typeface="Muli"/>
              <a:defRPr>
                <a:latin typeface="Muli"/>
                <a:ea typeface="Muli"/>
                <a:cs typeface="Muli"/>
                <a:sym typeface="Muli"/>
              </a:defRPr>
            </a:lvl8pPr>
            <a:lvl9pPr lvl="8">
              <a:spcBef>
                <a:spcPts val="0"/>
              </a:spcBef>
              <a:buFont typeface="Muli"/>
              <a:defRPr>
                <a:latin typeface="Muli"/>
                <a:ea typeface="Muli"/>
                <a:cs typeface="Muli"/>
                <a:sym typeface="Muli"/>
              </a:defRPr>
            </a:lvl9pPr>
          </a:lstStyle>
          <a:p>
            <a:endParaRPr/>
          </a:p>
        </p:txBody>
      </p:sp>
      <p:sp>
        <p:nvSpPr>
          <p:cNvPr id="132" name="Shape 132"/>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3" name="Shape 133"/>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134" name="Shape 134"/>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5" name="Shape 135"/>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wrap="square" lIns="91425" tIns="91425" rIns="91425" bIns="91425" anchor="ctr" anchorCtr="0">
            <a:noAutofit/>
          </a:bodyPr>
          <a:lstStyle/>
          <a:p>
            <a:pPr lvl="0">
              <a:spcBef>
                <a:spcPts val="0"/>
              </a:spcBef>
              <a:buNone/>
            </a:pPr>
            <a:endParaRPr/>
          </a:p>
        </p:txBody>
      </p:sp>
      <p:sp>
        <p:nvSpPr>
          <p:cNvPr id="136" name="Shape 136"/>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7" name="Shape 137"/>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wrap="square" lIns="91425" tIns="91425" rIns="91425" bIns="91425" anchor="ctr" anchorCtr="0">
            <a:noAutofit/>
          </a:bodyPr>
          <a:lstStyle/>
          <a:p>
            <a:pPr lvl="0">
              <a:spcBef>
                <a:spcPts val="0"/>
              </a:spcBef>
              <a:buNone/>
            </a:pPr>
            <a:endParaRPr/>
          </a:p>
        </p:txBody>
      </p:sp>
      <p:sp>
        <p:nvSpPr>
          <p:cNvPr id="138" name="Shape 138"/>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139" name="Shape 139"/>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nvGrpSpPr>
          <p:cNvPr id="140" name="Shape 140"/>
          <p:cNvGrpSpPr/>
          <p:nvPr/>
        </p:nvGrpSpPr>
        <p:grpSpPr>
          <a:xfrm>
            <a:off x="1729784" y="61068"/>
            <a:ext cx="351204" cy="324661"/>
            <a:chOff x="5975075" y="2327500"/>
            <a:chExt cx="420100" cy="388350"/>
          </a:xfrm>
        </p:grpSpPr>
        <p:sp>
          <p:nvSpPr>
            <p:cNvPr id="141" name="Shape 141"/>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142" name="Shape 142"/>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grpSp>
      <p:sp>
        <p:nvSpPr>
          <p:cNvPr id="143" name="Shape 143"/>
          <p:cNvSpPr/>
          <p:nvPr/>
        </p:nvSpPr>
        <p:spPr>
          <a:xfrm>
            <a:off x="203100" y="1270177"/>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wrap="square" lIns="91425" tIns="91425" rIns="91425" bIns="91425" anchor="ctr" anchorCtr="0">
            <a:noAutofit/>
          </a:bodyPr>
          <a:lstStyle/>
          <a:p>
            <a:pPr lvl="0">
              <a:spcBef>
                <a:spcPts val="0"/>
              </a:spcBef>
              <a:buNone/>
            </a:pPr>
            <a:endParaRPr/>
          </a:p>
        </p:txBody>
      </p:sp>
      <p:sp>
        <p:nvSpPr>
          <p:cNvPr id="144" name="Shape 144"/>
          <p:cNvSpPr/>
          <p:nvPr/>
        </p:nvSpPr>
        <p:spPr>
          <a:xfrm>
            <a:off x="8772688" y="4461808"/>
            <a:ext cx="248073" cy="248058"/>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grpSp>
        <p:nvGrpSpPr>
          <p:cNvPr id="145" name="Shape 145"/>
          <p:cNvGrpSpPr/>
          <p:nvPr/>
        </p:nvGrpSpPr>
        <p:grpSpPr>
          <a:xfrm>
            <a:off x="7354067" y="3426715"/>
            <a:ext cx="455624" cy="437054"/>
            <a:chOff x="5241175" y="4959100"/>
            <a:chExt cx="539775" cy="517775"/>
          </a:xfrm>
        </p:grpSpPr>
        <p:sp>
          <p:nvSpPr>
            <p:cNvPr id="146" name="Shape 146"/>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147" name="Shape 147"/>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148" name="Shape 148"/>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149" name="Shape 149"/>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150" name="Shape 150"/>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151" name="Shape 151"/>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grpSp>
      <p:sp>
        <p:nvSpPr>
          <p:cNvPr id="152" name="Shape 152"/>
          <p:cNvSpPr/>
          <p:nvPr/>
        </p:nvSpPr>
        <p:spPr>
          <a:xfrm>
            <a:off x="8081326" y="3153875"/>
            <a:ext cx="299952" cy="272838"/>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wrap="square" lIns="91425" tIns="91425" rIns="91425" bIns="91425" anchor="ctr" anchorCtr="0">
            <a:noAutofit/>
          </a:bodyPr>
          <a:lstStyle/>
          <a:p>
            <a:pPr lvl="0">
              <a:spcBef>
                <a:spcPts val="0"/>
              </a:spcBef>
              <a:buNone/>
            </a:pPr>
            <a:endParaRPr/>
          </a:p>
        </p:txBody>
      </p:sp>
      <p:grpSp>
        <p:nvGrpSpPr>
          <p:cNvPr id="153" name="Shape 153"/>
          <p:cNvGrpSpPr/>
          <p:nvPr/>
        </p:nvGrpSpPr>
        <p:grpSpPr>
          <a:xfrm>
            <a:off x="904276" y="515192"/>
            <a:ext cx="382958" cy="607111"/>
            <a:chOff x="6718575" y="2318625"/>
            <a:chExt cx="256950" cy="407375"/>
          </a:xfrm>
        </p:grpSpPr>
        <p:sp>
          <p:nvSpPr>
            <p:cNvPr id="154" name="Shape 154"/>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5" name="Shape 155"/>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6" name="Shape 156"/>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7" name="Shape 157"/>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8" name="Shape 158"/>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9" name="Shape 159"/>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0" name="Shape 160"/>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1" name="Shape 161"/>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162" name="Shape 162"/>
          <p:cNvGrpSpPr/>
          <p:nvPr/>
        </p:nvGrpSpPr>
        <p:grpSpPr>
          <a:xfrm>
            <a:off x="335759" y="1840531"/>
            <a:ext cx="342882" cy="350068"/>
            <a:chOff x="3951850" y="2985350"/>
            <a:chExt cx="407950" cy="416500"/>
          </a:xfrm>
        </p:grpSpPr>
        <p:sp>
          <p:nvSpPr>
            <p:cNvPr id="163" name="Shape 163"/>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4" name="Shape 164"/>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5" name="Shape 165"/>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6" name="Shape 166"/>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36"/>
        <p:cNvGrpSpPr/>
        <p:nvPr/>
      </p:nvGrpSpPr>
      <p:grpSpPr>
        <a:xfrm>
          <a:off x="0" y="0"/>
          <a:ext cx="0" cy="0"/>
          <a:chOff x="0" y="0"/>
          <a:chExt cx="0" cy="0"/>
        </a:xfrm>
      </p:grpSpPr>
      <p:sp>
        <p:nvSpPr>
          <p:cNvPr id="237" name="Shape 237"/>
          <p:cNvSpPr/>
          <p:nvPr/>
        </p:nvSpPr>
        <p:spPr>
          <a:xfrm rot="10800000" flipH="1">
            <a:off x="7663675" y="3684808"/>
            <a:ext cx="1034700" cy="895800"/>
          </a:xfrm>
          <a:custGeom>
            <a:avLst/>
            <a:gdLst/>
            <a:ahLst/>
            <a:cxnLst/>
            <a:rect l="0" t="0" r="0" b="0"/>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38" name="Shape 238"/>
          <p:cNvSpPr/>
          <p:nvPr/>
        </p:nvSpPr>
        <p:spPr>
          <a:xfrm rot="5400000">
            <a:off x="499599" y="157100"/>
            <a:ext cx="1146000" cy="13233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39" name="Shape 239"/>
          <p:cNvSpPr txBox="1">
            <a:spLocks noGrp="1"/>
          </p:cNvSpPr>
          <p:nvPr>
            <p:ph type="title"/>
          </p:nvPr>
        </p:nvSpPr>
        <p:spPr>
          <a:xfrm>
            <a:off x="1732700" y="821200"/>
            <a:ext cx="4944300" cy="6453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0" name="Shape 240"/>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1" name="Shape 241"/>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242" name="Shape 242"/>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3" name="Shape 243"/>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wrap="square" lIns="91425" tIns="91425" rIns="91425" bIns="91425" anchor="ctr" anchorCtr="0">
            <a:noAutofit/>
          </a:bodyPr>
          <a:lstStyle/>
          <a:p>
            <a:pPr lvl="0">
              <a:spcBef>
                <a:spcPts val="0"/>
              </a:spcBef>
              <a:buNone/>
            </a:pPr>
            <a:endParaRPr/>
          </a:p>
        </p:txBody>
      </p:sp>
      <p:grpSp>
        <p:nvGrpSpPr>
          <p:cNvPr id="244" name="Shape 244"/>
          <p:cNvGrpSpPr/>
          <p:nvPr/>
        </p:nvGrpSpPr>
        <p:grpSpPr>
          <a:xfrm>
            <a:off x="1729784" y="61068"/>
            <a:ext cx="351204" cy="324661"/>
            <a:chOff x="5975075" y="2327500"/>
            <a:chExt cx="420100" cy="388350"/>
          </a:xfrm>
        </p:grpSpPr>
        <p:sp>
          <p:nvSpPr>
            <p:cNvPr id="245" name="Shape 245"/>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246" name="Shape 246"/>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grpSp>
      <p:sp>
        <p:nvSpPr>
          <p:cNvPr id="247" name="Shape 247"/>
          <p:cNvSpPr/>
          <p:nvPr/>
        </p:nvSpPr>
        <p:spPr>
          <a:xfrm>
            <a:off x="203100" y="1270177"/>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wrap="square" lIns="91425" tIns="91425" rIns="91425" bIns="91425" anchor="ctr" anchorCtr="0">
            <a:noAutofit/>
          </a:bodyPr>
          <a:lstStyle/>
          <a:p>
            <a:pPr lvl="0">
              <a:spcBef>
                <a:spcPts val="0"/>
              </a:spcBef>
              <a:buNone/>
            </a:pPr>
            <a:endParaRPr/>
          </a:p>
        </p:txBody>
      </p:sp>
      <p:grpSp>
        <p:nvGrpSpPr>
          <p:cNvPr id="248" name="Shape 248"/>
          <p:cNvGrpSpPr/>
          <p:nvPr/>
        </p:nvGrpSpPr>
        <p:grpSpPr>
          <a:xfrm>
            <a:off x="904276" y="515192"/>
            <a:ext cx="382958" cy="607111"/>
            <a:chOff x="6718575" y="2318625"/>
            <a:chExt cx="256950" cy="407375"/>
          </a:xfrm>
        </p:grpSpPr>
        <p:sp>
          <p:nvSpPr>
            <p:cNvPr id="249" name="Shape 249"/>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0" name="Shape 250"/>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1" name="Shape 251"/>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2" name="Shape 252"/>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3" name="Shape 253"/>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4" name="Shape 254"/>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5" name="Shape 255"/>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6" name="Shape 256"/>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257" name="Shape 257"/>
          <p:cNvGrpSpPr/>
          <p:nvPr/>
        </p:nvGrpSpPr>
        <p:grpSpPr>
          <a:xfrm>
            <a:off x="335759" y="1840531"/>
            <a:ext cx="342882" cy="350068"/>
            <a:chOff x="3951850" y="2985350"/>
            <a:chExt cx="407950" cy="416500"/>
          </a:xfrm>
        </p:grpSpPr>
        <p:sp>
          <p:nvSpPr>
            <p:cNvPr id="258" name="Shape 258"/>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9" name="Shape 259"/>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0" name="Shape 260"/>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1" name="Shape 261"/>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262" name="Shape 262"/>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3" name="Shape 263"/>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wrap="square" lIns="91425" tIns="91425" rIns="91425" bIns="91425" anchor="ctr" anchorCtr="0">
            <a:noAutofit/>
          </a:bodyPr>
          <a:lstStyle/>
          <a:p>
            <a:pPr lvl="0">
              <a:spcBef>
                <a:spcPts val="0"/>
              </a:spcBef>
              <a:buNone/>
            </a:pPr>
            <a:endParaRPr/>
          </a:p>
        </p:txBody>
      </p:sp>
      <p:sp>
        <p:nvSpPr>
          <p:cNvPr id="264" name="Shape 264"/>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265" name="Shape 265"/>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6" name="Shape 266"/>
          <p:cNvSpPr/>
          <p:nvPr/>
        </p:nvSpPr>
        <p:spPr>
          <a:xfrm>
            <a:off x="8772688" y="4461808"/>
            <a:ext cx="248073" cy="248058"/>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grpSp>
        <p:nvGrpSpPr>
          <p:cNvPr id="267" name="Shape 267"/>
          <p:cNvGrpSpPr/>
          <p:nvPr/>
        </p:nvGrpSpPr>
        <p:grpSpPr>
          <a:xfrm>
            <a:off x="7354067" y="3426715"/>
            <a:ext cx="455624" cy="437054"/>
            <a:chOff x="5241175" y="4959100"/>
            <a:chExt cx="539775" cy="517775"/>
          </a:xfrm>
        </p:grpSpPr>
        <p:sp>
          <p:nvSpPr>
            <p:cNvPr id="268" name="Shape 268"/>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269" name="Shape 269"/>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270" name="Shape 270"/>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271" name="Shape 271"/>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272" name="Shape 272"/>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273" name="Shape 273"/>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wrap="square" lIns="91425" tIns="91425" rIns="91425" bIns="91425" anchor="ctr" anchorCtr="0">
              <a:noAutofit/>
            </a:bodyPr>
            <a:lstStyle/>
            <a:p>
              <a:pPr lvl="0">
                <a:spcBef>
                  <a:spcPts val="0"/>
                </a:spcBef>
                <a:buNone/>
              </a:pPr>
              <a:endParaRPr/>
            </a:p>
          </p:txBody>
        </p:sp>
      </p:grpSp>
      <p:sp>
        <p:nvSpPr>
          <p:cNvPr id="274" name="Shape 274"/>
          <p:cNvSpPr/>
          <p:nvPr/>
        </p:nvSpPr>
        <p:spPr>
          <a:xfrm>
            <a:off x="8081326" y="3153875"/>
            <a:ext cx="299952" cy="272838"/>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14"/>
        <p:cNvGrpSpPr/>
        <p:nvPr/>
      </p:nvGrpSpPr>
      <p:grpSpPr>
        <a:xfrm>
          <a:off x="0" y="0"/>
          <a:ext cx="0" cy="0"/>
          <a:chOff x="0" y="0"/>
          <a:chExt cx="0" cy="0"/>
        </a:xfrm>
      </p:grpSpPr>
      <p:sp>
        <p:nvSpPr>
          <p:cNvPr id="315" name="Shape 315"/>
          <p:cNvSpPr/>
          <p:nvPr/>
        </p:nvSpPr>
        <p:spPr>
          <a:xfrm rot="10800000" flipH="1">
            <a:off x="8218352" y="4121459"/>
            <a:ext cx="685200" cy="593400"/>
          </a:xfrm>
          <a:custGeom>
            <a:avLst/>
            <a:gdLst/>
            <a:ahLst/>
            <a:cxnLst/>
            <a:rect l="0" t="0" r="0" b="0"/>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6" name="Shape 316"/>
          <p:cNvSpPr/>
          <p:nvPr/>
        </p:nvSpPr>
        <p:spPr>
          <a:xfrm rot="5400000">
            <a:off x="388487" y="105212"/>
            <a:ext cx="944100" cy="10902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7" name="Shape 317"/>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18" name="Shape 318"/>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319" name="Shape 319"/>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20" name="Shape 32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wrap="square" lIns="91425" tIns="91425" rIns="91425" bIns="91425" anchor="ctr" anchorCtr="0">
            <a:noAutofit/>
          </a:bodyPr>
          <a:lstStyle/>
          <a:p>
            <a:pPr lvl="0">
              <a:spcBef>
                <a:spcPts val="0"/>
              </a:spcBef>
              <a:buNone/>
            </a:pPr>
            <a:endParaRPr/>
          </a:p>
        </p:txBody>
      </p:sp>
      <p:sp>
        <p:nvSpPr>
          <p:cNvPr id="321" name="Shape 321"/>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22" name="Shape 322"/>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wrap="square" lIns="91425" tIns="91425" rIns="91425" bIns="91425" anchor="ctr" anchorCtr="0">
            <a:noAutofit/>
          </a:bodyPr>
          <a:lstStyle/>
          <a:p>
            <a:pPr lvl="0">
              <a:spcBef>
                <a:spcPts val="0"/>
              </a:spcBef>
              <a:buNone/>
            </a:pPr>
            <a:endParaRPr/>
          </a:p>
        </p:txBody>
      </p:sp>
      <p:sp>
        <p:nvSpPr>
          <p:cNvPr id="323" name="Shape 323"/>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wrap="square" lIns="91425" tIns="91425" rIns="91425" bIns="91425" anchor="ctr" anchorCtr="0">
            <a:noAutofit/>
          </a:bodyPr>
          <a:lstStyle/>
          <a:p>
            <a:pPr lvl="0">
              <a:spcBef>
                <a:spcPts val="0"/>
              </a:spcBef>
              <a:buNone/>
            </a:pPr>
            <a:endParaRPr/>
          </a:p>
        </p:txBody>
      </p:sp>
      <p:sp>
        <p:nvSpPr>
          <p:cNvPr id="324" name="Shape 324"/>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732700" y="1735600"/>
            <a:ext cx="4944300" cy="645300"/>
          </a:xfrm>
          <a:prstGeom prst="rect">
            <a:avLst/>
          </a:prstGeom>
          <a:noFill/>
          <a:ln>
            <a:noFill/>
          </a:ln>
        </p:spPr>
        <p:txBody>
          <a:bodyPr wrap="square" lIns="91425" tIns="91425" rIns="91425" bIns="91425" anchor="b" anchorCtr="0"/>
          <a:lstStyle>
            <a:lvl1pPr lvl="0">
              <a:spcBef>
                <a:spcPts val="0"/>
              </a:spcBef>
              <a:buClr>
                <a:srgbClr val="19BBD5"/>
              </a:buClr>
              <a:buSzPct val="100000"/>
              <a:buFont typeface="Nixie One"/>
              <a:buNone/>
              <a:defRPr sz="4000">
                <a:solidFill>
                  <a:srgbClr val="19BBD5"/>
                </a:solidFill>
                <a:latin typeface="Nixie One"/>
                <a:ea typeface="Nixie One"/>
                <a:cs typeface="Nixie One"/>
                <a:sym typeface="Nixie One"/>
              </a:defRPr>
            </a:lvl1pPr>
            <a:lvl2pPr lvl="1">
              <a:spcBef>
                <a:spcPts val="0"/>
              </a:spcBef>
              <a:buClr>
                <a:srgbClr val="19BBD5"/>
              </a:buClr>
              <a:buSzPct val="100000"/>
              <a:buFont typeface="Nixie One"/>
              <a:buNone/>
              <a:defRPr sz="4000">
                <a:solidFill>
                  <a:srgbClr val="19BBD5"/>
                </a:solidFill>
                <a:latin typeface="Nixie One"/>
                <a:ea typeface="Nixie One"/>
                <a:cs typeface="Nixie One"/>
                <a:sym typeface="Nixie One"/>
              </a:defRPr>
            </a:lvl2pPr>
            <a:lvl3pPr lvl="2">
              <a:spcBef>
                <a:spcPts val="0"/>
              </a:spcBef>
              <a:buClr>
                <a:srgbClr val="19BBD5"/>
              </a:buClr>
              <a:buSzPct val="100000"/>
              <a:buFont typeface="Nixie One"/>
              <a:buNone/>
              <a:defRPr sz="4000">
                <a:solidFill>
                  <a:srgbClr val="19BBD5"/>
                </a:solidFill>
                <a:latin typeface="Nixie One"/>
                <a:ea typeface="Nixie One"/>
                <a:cs typeface="Nixie One"/>
                <a:sym typeface="Nixie One"/>
              </a:defRPr>
            </a:lvl3pPr>
            <a:lvl4pPr lvl="3">
              <a:spcBef>
                <a:spcPts val="0"/>
              </a:spcBef>
              <a:buClr>
                <a:srgbClr val="19BBD5"/>
              </a:buClr>
              <a:buSzPct val="100000"/>
              <a:buFont typeface="Nixie One"/>
              <a:buNone/>
              <a:defRPr sz="4000">
                <a:solidFill>
                  <a:srgbClr val="19BBD5"/>
                </a:solidFill>
                <a:latin typeface="Nixie One"/>
                <a:ea typeface="Nixie One"/>
                <a:cs typeface="Nixie One"/>
                <a:sym typeface="Nixie One"/>
              </a:defRPr>
            </a:lvl4pPr>
            <a:lvl5pPr lvl="4">
              <a:spcBef>
                <a:spcPts val="0"/>
              </a:spcBef>
              <a:buClr>
                <a:srgbClr val="19BBD5"/>
              </a:buClr>
              <a:buSzPct val="100000"/>
              <a:buFont typeface="Nixie One"/>
              <a:buNone/>
              <a:defRPr sz="4000">
                <a:solidFill>
                  <a:srgbClr val="19BBD5"/>
                </a:solidFill>
                <a:latin typeface="Nixie One"/>
                <a:ea typeface="Nixie One"/>
                <a:cs typeface="Nixie One"/>
                <a:sym typeface="Nixie One"/>
              </a:defRPr>
            </a:lvl5pPr>
            <a:lvl6pPr lvl="5">
              <a:spcBef>
                <a:spcPts val="0"/>
              </a:spcBef>
              <a:buClr>
                <a:srgbClr val="19BBD5"/>
              </a:buClr>
              <a:buSzPct val="100000"/>
              <a:buFont typeface="Nixie One"/>
              <a:buNone/>
              <a:defRPr sz="4000">
                <a:solidFill>
                  <a:srgbClr val="19BBD5"/>
                </a:solidFill>
                <a:latin typeface="Nixie One"/>
                <a:ea typeface="Nixie One"/>
                <a:cs typeface="Nixie One"/>
                <a:sym typeface="Nixie One"/>
              </a:defRPr>
            </a:lvl6pPr>
            <a:lvl7pPr lvl="6">
              <a:spcBef>
                <a:spcPts val="0"/>
              </a:spcBef>
              <a:buClr>
                <a:srgbClr val="19BBD5"/>
              </a:buClr>
              <a:buSzPct val="100000"/>
              <a:buFont typeface="Nixie One"/>
              <a:buNone/>
              <a:defRPr sz="4000">
                <a:solidFill>
                  <a:srgbClr val="19BBD5"/>
                </a:solidFill>
                <a:latin typeface="Nixie One"/>
                <a:ea typeface="Nixie One"/>
                <a:cs typeface="Nixie One"/>
                <a:sym typeface="Nixie One"/>
              </a:defRPr>
            </a:lvl7pPr>
            <a:lvl8pPr lvl="7">
              <a:spcBef>
                <a:spcPts val="0"/>
              </a:spcBef>
              <a:buClr>
                <a:srgbClr val="19BBD5"/>
              </a:buClr>
              <a:buSzPct val="100000"/>
              <a:buFont typeface="Nixie One"/>
              <a:buNone/>
              <a:defRPr sz="4000">
                <a:solidFill>
                  <a:srgbClr val="19BBD5"/>
                </a:solidFill>
                <a:latin typeface="Nixie One"/>
                <a:ea typeface="Nixie One"/>
                <a:cs typeface="Nixie One"/>
                <a:sym typeface="Nixie One"/>
              </a:defRPr>
            </a:lvl8pPr>
            <a:lvl9pPr lvl="8">
              <a:spcBef>
                <a:spcPts val="0"/>
              </a:spcBef>
              <a:buClr>
                <a:srgbClr val="19BBD5"/>
              </a:buClr>
              <a:buSzPct val="100000"/>
              <a:buFont typeface="Nixie One"/>
              <a:buNone/>
              <a:defRPr sz="4000">
                <a:solidFill>
                  <a:srgbClr val="19BBD5"/>
                </a:solidFill>
                <a:latin typeface="Nixie One"/>
                <a:ea typeface="Nixie One"/>
                <a:cs typeface="Nixie One"/>
                <a:sym typeface="Nixie One"/>
              </a:defRPr>
            </a:lvl9pPr>
          </a:lstStyle>
          <a:p>
            <a:endParaRPr/>
          </a:p>
        </p:txBody>
      </p:sp>
      <p:sp>
        <p:nvSpPr>
          <p:cNvPr id="7" name="Shape 7"/>
          <p:cNvSpPr txBox="1">
            <a:spLocks noGrp="1"/>
          </p:cNvSpPr>
          <p:nvPr>
            <p:ph type="body" idx="1"/>
          </p:nvPr>
        </p:nvSpPr>
        <p:spPr>
          <a:xfrm>
            <a:off x="1732700" y="2255125"/>
            <a:ext cx="4944300" cy="1659900"/>
          </a:xfrm>
          <a:prstGeom prst="rect">
            <a:avLst/>
          </a:prstGeom>
          <a:noFill/>
          <a:ln>
            <a:noFill/>
          </a:ln>
        </p:spPr>
        <p:txBody>
          <a:bodyPr wrap="square" lIns="91425" tIns="91425" rIns="91425" bIns="91425" anchor="t" anchorCtr="0"/>
          <a:lstStyle>
            <a:lvl1pPr lvl="0">
              <a:spcBef>
                <a:spcPts val="600"/>
              </a:spcBef>
              <a:buClr>
                <a:srgbClr val="19BBD5"/>
              </a:buClr>
              <a:buFont typeface="Muli"/>
              <a:buChar char="◇"/>
              <a:defRPr>
                <a:solidFill>
                  <a:srgbClr val="C6DAEC"/>
                </a:solidFill>
                <a:latin typeface="Muli"/>
                <a:ea typeface="Muli"/>
                <a:cs typeface="Muli"/>
                <a:sym typeface="Muli"/>
              </a:defRPr>
            </a:lvl1pPr>
            <a:lvl2pPr lvl="1">
              <a:spcBef>
                <a:spcPts val="480"/>
              </a:spcBef>
              <a:buClr>
                <a:srgbClr val="19BBD5"/>
              </a:buClr>
              <a:buFont typeface="Muli"/>
              <a:buChar char="￭"/>
              <a:defRPr>
                <a:solidFill>
                  <a:srgbClr val="C6DAEC"/>
                </a:solidFill>
                <a:latin typeface="Muli"/>
                <a:ea typeface="Muli"/>
                <a:cs typeface="Muli"/>
                <a:sym typeface="Muli"/>
              </a:defRPr>
            </a:lvl2pPr>
            <a:lvl3pPr lvl="2">
              <a:spcBef>
                <a:spcPts val="480"/>
              </a:spcBef>
              <a:buClr>
                <a:srgbClr val="19BBD5"/>
              </a:buClr>
              <a:buFont typeface="Muli"/>
              <a:buChar char="￮"/>
              <a:defRPr>
                <a:solidFill>
                  <a:srgbClr val="C6DAEC"/>
                </a:solidFill>
                <a:latin typeface="Muli"/>
                <a:ea typeface="Muli"/>
                <a:cs typeface="Muli"/>
                <a:sym typeface="Muli"/>
              </a:defRPr>
            </a:lvl3pPr>
            <a:lvl4pPr lvl="3">
              <a:spcBef>
                <a:spcPts val="360"/>
              </a:spcBef>
              <a:buClr>
                <a:srgbClr val="19BBD5"/>
              </a:buClr>
              <a:buFont typeface="Muli"/>
              <a:buChar char="●"/>
              <a:defRPr>
                <a:solidFill>
                  <a:srgbClr val="C6DAEC"/>
                </a:solidFill>
                <a:latin typeface="Muli"/>
                <a:ea typeface="Muli"/>
                <a:cs typeface="Muli"/>
                <a:sym typeface="Muli"/>
              </a:defRPr>
            </a:lvl4pPr>
            <a:lvl5pPr lvl="4">
              <a:spcBef>
                <a:spcPts val="360"/>
              </a:spcBef>
              <a:buClr>
                <a:srgbClr val="19BBD5"/>
              </a:buClr>
              <a:buFont typeface="Muli"/>
              <a:buChar char="○"/>
              <a:defRPr>
                <a:solidFill>
                  <a:srgbClr val="C6DAEC"/>
                </a:solidFill>
                <a:latin typeface="Muli"/>
                <a:ea typeface="Muli"/>
                <a:cs typeface="Muli"/>
                <a:sym typeface="Muli"/>
              </a:defRPr>
            </a:lvl5pPr>
            <a:lvl6pPr lvl="5">
              <a:spcBef>
                <a:spcPts val="360"/>
              </a:spcBef>
              <a:buClr>
                <a:srgbClr val="C6DAEC"/>
              </a:buClr>
              <a:buFont typeface="Muli"/>
              <a:buChar char="■"/>
              <a:defRPr>
                <a:solidFill>
                  <a:srgbClr val="C6DAEC"/>
                </a:solidFill>
                <a:latin typeface="Muli"/>
                <a:ea typeface="Muli"/>
                <a:cs typeface="Muli"/>
                <a:sym typeface="Muli"/>
              </a:defRPr>
            </a:lvl6pPr>
            <a:lvl7pPr lvl="6">
              <a:spcBef>
                <a:spcPts val="360"/>
              </a:spcBef>
              <a:buClr>
                <a:srgbClr val="C6DAEC"/>
              </a:buClr>
              <a:buFont typeface="Muli"/>
              <a:buChar char="●"/>
              <a:defRPr>
                <a:solidFill>
                  <a:srgbClr val="C6DAEC"/>
                </a:solidFill>
                <a:latin typeface="Muli"/>
                <a:ea typeface="Muli"/>
                <a:cs typeface="Muli"/>
                <a:sym typeface="Muli"/>
              </a:defRPr>
            </a:lvl7pPr>
            <a:lvl8pPr lvl="7">
              <a:spcBef>
                <a:spcPts val="360"/>
              </a:spcBef>
              <a:buClr>
                <a:srgbClr val="C6DAEC"/>
              </a:buClr>
              <a:buFont typeface="Muli"/>
              <a:buChar char="○"/>
              <a:defRPr>
                <a:solidFill>
                  <a:srgbClr val="C6DAEC"/>
                </a:solidFill>
                <a:latin typeface="Muli"/>
                <a:ea typeface="Muli"/>
                <a:cs typeface="Muli"/>
                <a:sym typeface="Muli"/>
              </a:defRPr>
            </a:lvl8pPr>
            <a:lvl9pPr lvl="8">
              <a:spcBef>
                <a:spcPts val="360"/>
              </a:spcBef>
              <a:buClr>
                <a:srgbClr val="C6DAEC"/>
              </a:buClr>
              <a:buFont typeface="Muli"/>
              <a:buChar char="■"/>
              <a:defRPr>
                <a:solidFill>
                  <a:srgbClr val="C6DAEC"/>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6" r:id="rId4"/>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ctrTitle"/>
          </p:nvPr>
        </p:nvSpPr>
        <p:spPr>
          <a:prstGeom prst="rect">
            <a:avLst/>
          </a:prstGeom>
        </p:spPr>
        <p:txBody>
          <a:bodyPr wrap="square" lIns="91425" tIns="91425" rIns="91425" bIns="91425" anchor="ctr" anchorCtr="0">
            <a:noAutofit/>
          </a:bodyPr>
          <a:lstStyle/>
          <a:p>
            <a:pPr lvl="0">
              <a:spcBef>
                <a:spcPts val="0"/>
              </a:spcBef>
              <a:buNone/>
            </a:pPr>
            <a:r>
              <a:rPr lang="en" b="1" dirty="0"/>
              <a:t>E-Comme</a:t>
            </a:r>
            <a:r>
              <a:rPr lang="en-US" b="1" dirty="0" err="1"/>
              <a:t>rce</a:t>
            </a:r>
            <a:r>
              <a:rPr lang="en-US" b="1" dirty="0"/>
              <a:t> Portal</a:t>
            </a:r>
            <a:endParaRPr lang="en"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0637" y="509701"/>
            <a:ext cx="5420956" cy="645300"/>
          </a:xfrm>
        </p:spPr>
        <p:txBody>
          <a:bodyPr/>
          <a:lstStyle/>
          <a:p>
            <a:r>
              <a:rPr lang="en-US" sz="2900" b="1" dirty="0" smtClean="0"/>
              <a:t>	CONCEPTS USED</a:t>
            </a:r>
            <a:endParaRPr lang="en-US" sz="2900" b="1" dirty="0"/>
          </a:p>
        </p:txBody>
      </p:sp>
      <p:sp>
        <p:nvSpPr>
          <p:cNvPr id="5" name="Text Placeholder 4"/>
          <p:cNvSpPr>
            <a:spLocks noGrp="1"/>
          </p:cNvSpPr>
          <p:nvPr>
            <p:ph type="body" idx="1"/>
          </p:nvPr>
        </p:nvSpPr>
        <p:spPr>
          <a:xfrm>
            <a:off x="1195753" y="1326384"/>
            <a:ext cx="6209881" cy="3034602"/>
          </a:xfrm>
        </p:spPr>
        <p:txBody>
          <a:bodyPr/>
          <a:lstStyle/>
          <a:p>
            <a:r>
              <a:rPr lang="en-US" dirty="0" smtClean="0"/>
              <a:t> POLYMORPHISM</a:t>
            </a:r>
          </a:p>
          <a:p>
            <a:pPr>
              <a:buNone/>
            </a:pPr>
            <a:r>
              <a:rPr lang="en-US" dirty="0"/>
              <a:t>	</a:t>
            </a:r>
            <a:endParaRPr lang="en-US" dirty="0" smtClean="0"/>
          </a:p>
          <a:p>
            <a:pPr>
              <a:buNone/>
            </a:pPr>
            <a:r>
              <a:rPr lang="en-US" dirty="0"/>
              <a:t>A</a:t>
            </a:r>
            <a:r>
              <a:rPr lang="en-US" dirty="0" smtClean="0"/>
              <a:t>bility </a:t>
            </a:r>
            <a:r>
              <a:rPr lang="en-US" dirty="0"/>
              <a:t>to take more than one form</a:t>
            </a:r>
            <a:r>
              <a:rPr lang="en-US" dirty="0" smtClean="0"/>
              <a:t>.</a:t>
            </a:r>
          </a:p>
          <a:p>
            <a:pPr>
              <a:buNone/>
            </a:pPr>
            <a:endParaRPr lang="en-US" dirty="0"/>
          </a:p>
          <a:p>
            <a:pPr>
              <a:buNone/>
            </a:pPr>
            <a:r>
              <a:rPr lang="en-US" dirty="0" smtClean="0"/>
              <a:t>Example: </a:t>
            </a:r>
            <a:endParaRPr lang="en-US" dirty="0"/>
          </a:p>
          <a:p>
            <a:pPr>
              <a:buNone/>
            </a:pPr>
            <a:r>
              <a:rPr lang="en-US" dirty="0"/>
              <a:t/>
            </a:r>
            <a:br>
              <a:rPr lang="en-US" dirty="0"/>
            </a:br>
            <a:endParaRPr lang="en-US" dirty="0"/>
          </a:p>
        </p:txBody>
      </p:sp>
      <p:pic>
        <p:nvPicPr>
          <p:cNvPr id="5122" name="Picture 2" descr="Image result for polymorphi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9035" y="2406581"/>
            <a:ext cx="3228767" cy="236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8283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0637" y="509701"/>
            <a:ext cx="5420956" cy="645300"/>
          </a:xfrm>
        </p:spPr>
        <p:txBody>
          <a:bodyPr/>
          <a:lstStyle/>
          <a:p>
            <a:r>
              <a:rPr lang="en-US" sz="2900" b="1" dirty="0" smtClean="0"/>
              <a:t>	CONCEPTS USED</a:t>
            </a:r>
            <a:endParaRPr lang="en-US" sz="2900" b="1" dirty="0"/>
          </a:p>
        </p:txBody>
      </p:sp>
      <p:sp>
        <p:nvSpPr>
          <p:cNvPr id="5" name="Text Placeholder 4"/>
          <p:cNvSpPr>
            <a:spLocks noGrp="1"/>
          </p:cNvSpPr>
          <p:nvPr>
            <p:ph type="body" idx="1"/>
          </p:nvPr>
        </p:nvSpPr>
        <p:spPr>
          <a:xfrm>
            <a:off x="1075869" y="1567544"/>
            <a:ext cx="6078556" cy="2794702"/>
          </a:xfrm>
        </p:spPr>
        <p:txBody>
          <a:bodyPr/>
          <a:lstStyle/>
          <a:p>
            <a:r>
              <a:rPr lang="en-US" dirty="0" smtClean="0"/>
              <a:t> OBJECT-ORIENTED MESSAGING</a:t>
            </a:r>
          </a:p>
          <a:p>
            <a:pPr>
              <a:buNone/>
            </a:pPr>
            <a:r>
              <a:rPr lang="en-US" dirty="0"/>
              <a:t>	</a:t>
            </a:r>
            <a:endParaRPr lang="en-US" dirty="0" smtClean="0"/>
          </a:p>
          <a:p>
            <a:pPr>
              <a:buNone/>
            </a:pPr>
            <a:r>
              <a:rPr lang="en-US" dirty="0">
                <a:solidFill>
                  <a:srgbClr val="2AC3DD"/>
                </a:solidFill>
                <a:latin typeface="Nixie One" panose="020B0604020202020204" charset="0"/>
              </a:rPr>
              <a:t>message passing sends a message to a process (which may be an </a:t>
            </a:r>
            <a:r>
              <a:rPr lang="en-US" dirty="0" smtClean="0">
                <a:solidFill>
                  <a:srgbClr val="2AC3DD"/>
                </a:solidFill>
                <a:latin typeface="Nixie One" panose="020B0604020202020204" charset="0"/>
              </a:rPr>
              <a:t>actor</a:t>
            </a:r>
            <a:r>
              <a:rPr lang="en-US" dirty="0">
                <a:solidFill>
                  <a:srgbClr val="2AC3DD"/>
                </a:solidFill>
                <a:latin typeface="Nixie One" panose="020B0604020202020204" charset="0"/>
              </a:rPr>
              <a:t> or </a:t>
            </a:r>
            <a:r>
              <a:rPr lang="en-US" dirty="0" smtClean="0">
                <a:solidFill>
                  <a:srgbClr val="2AC3DD"/>
                </a:solidFill>
                <a:latin typeface="Nixie One" panose="020B0604020202020204" charset="0"/>
              </a:rPr>
              <a:t>object) </a:t>
            </a:r>
            <a:r>
              <a:rPr lang="en-US" dirty="0">
                <a:solidFill>
                  <a:srgbClr val="2AC3DD"/>
                </a:solidFill>
                <a:latin typeface="Nixie One" panose="020B0604020202020204" charset="0"/>
              </a:rPr>
              <a:t>and relies on the process and the supporting infrastructure to select and invoke the actual code to run</a:t>
            </a:r>
            <a:r>
              <a:rPr lang="en-US" dirty="0" smtClean="0">
                <a:solidFill>
                  <a:srgbClr val="2AC3DD"/>
                </a:solidFill>
                <a:latin typeface="Nixie One" panose="020B0604020202020204" charset="0"/>
              </a:rPr>
              <a:t>.</a:t>
            </a:r>
          </a:p>
          <a:p>
            <a:pPr>
              <a:buNone/>
            </a:pPr>
            <a:endParaRPr lang="en-US" dirty="0">
              <a:solidFill>
                <a:srgbClr val="2AC3DD"/>
              </a:solidFill>
              <a:latin typeface="Nixie One" panose="020B0604020202020204" charset="0"/>
            </a:endParaRPr>
          </a:p>
          <a:p>
            <a:pPr>
              <a:buNone/>
            </a:pPr>
            <a:r>
              <a:rPr lang="en-US" dirty="0" smtClean="0"/>
              <a:t>Example: </a:t>
            </a:r>
            <a:endParaRPr lang="en-US" dirty="0"/>
          </a:p>
          <a:p>
            <a:pPr>
              <a:buNone/>
            </a:pPr>
            <a:r>
              <a:rPr lang="en-US" dirty="0"/>
              <a:t/>
            </a:r>
            <a:br>
              <a:rPr lang="en-US" dirty="0"/>
            </a:br>
            <a:endParaRPr lang="en-US" dirty="0"/>
          </a:p>
        </p:txBody>
      </p:sp>
      <p:pic>
        <p:nvPicPr>
          <p:cNvPr id="6146" name="Picture 2" descr="Image result for object oriented messag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652" y="2964895"/>
            <a:ext cx="3114989" cy="1974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6841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0637" y="509701"/>
            <a:ext cx="5420956" cy="645300"/>
          </a:xfrm>
        </p:spPr>
        <p:txBody>
          <a:bodyPr/>
          <a:lstStyle/>
          <a:p>
            <a:r>
              <a:rPr lang="en-US" sz="2900" b="1" dirty="0" smtClean="0"/>
              <a:t>	CONCEPTS USED</a:t>
            </a:r>
            <a:endParaRPr lang="en-US" sz="2900" b="1" dirty="0"/>
          </a:p>
        </p:txBody>
      </p:sp>
      <p:sp>
        <p:nvSpPr>
          <p:cNvPr id="5" name="Text Placeholder 4"/>
          <p:cNvSpPr>
            <a:spLocks noGrp="1"/>
          </p:cNvSpPr>
          <p:nvPr>
            <p:ph type="body" idx="1"/>
          </p:nvPr>
        </p:nvSpPr>
        <p:spPr>
          <a:xfrm>
            <a:off x="944544" y="1567544"/>
            <a:ext cx="6209881" cy="3034602"/>
          </a:xfrm>
        </p:spPr>
        <p:txBody>
          <a:bodyPr/>
          <a:lstStyle/>
          <a:p>
            <a:r>
              <a:rPr lang="en-US" dirty="0" smtClean="0"/>
              <a:t> MODULARITY</a:t>
            </a:r>
          </a:p>
          <a:p>
            <a:pPr>
              <a:buNone/>
            </a:pPr>
            <a:r>
              <a:rPr lang="en-US" dirty="0"/>
              <a:t>	</a:t>
            </a:r>
            <a:endParaRPr lang="en-US" dirty="0" smtClean="0"/>
          </a:p>
          <a:p>
            <a:pPr>
              <a:buNone/>
            </a:pPr>
            <a:r>
              <a:rPr lang="en-US" dirty="0">
                <a:solidFill>
                  <a:srgbClr val="2AC3DD"/>
                </a:solidFill>
                <a:latin typeface="Nixie One" panose="020B0604020202020204" charset="0"/>
              </a:rPr>
              <a:t>separating the functionality of a </a:t>
            </a:r>
            <a:r>
              <a:rPr lang="en-US" dirty="0" smtClean="0">
                <a:solidFill>
                  <a:srgbClr val="2AC3DD"/>
                </a:solidFill>
                <a:latin typeface="Nixie One" panose="020B0604020202020204" charset="0"/>
              </a:rPr>
              <a:t>program</a:t>
            </a:r>
            <a:r>
              <a:rPr lang="en-US" dirty="0">
                <a:solidFill>
                  <a:srgbClr val="2AC3DD"/>
                </a:solidFill>
                <a:latin typeface="Nixie One" panose="020B0604020202020204" charset="0"/>
              </a:rPr>
              <a:t> </a:t>
            </a:r>
            <a:r>
              <a:rPr lang="en-US" dirty="0" smtClean="0">
                <a:solidFill>
                  <a:srgbClr val="2AC3DD"/>
                </a:solidFill>
                <a:latin typeface="Nixie One" panose="020B0604020202020204" charset="0"/>
              </a:rPr>
              <a:t>into </a:t>
            </a:r>
            <a:r>
              <a:rPr lang="en-US" dirty="0">
                <a:solidFill>
                  <a:srgbClr val="2AC3DD"/>
                </a:solidFill>
                <a:latin typeface="Nixie One" panose="020B0604020202020204" charset="0"/>
              </a:rPr>
              <a:t>independent, interchangeable </a:t>
            </a:r>
            <a:r>
              <a:rPr lang="en-US" b="1" dirty="0" smtClean="0">
                <a:solidFill>
                  <a:srgbClr val="2AC3DD"/>
                </a:solidFill>
                <a:latin typeface="Nixie One" panose="020B0604020202020204" charset="0"/>
              </a:rPr>
              <a:t>modules</a:t>
            </a:r>
          </a:p>
          <a:p>
            <a:pPr>
              <a:buNone/>
            </a:pPr>
            <a:endParaRPr lang="en-US" dirty="0">
              <a:latin typeface="Nixie One" panose="020B0604020202020204" charset="0"/>
            </a:endParaRPr>
          </a:p>
          <a:p>
            <a:pPr>
              <a:buNone/>
            </a:pPr>
            <a:r>
              <a:rPr lang="en-US" dirty="0" smtClean="0"/>
              <a:t>Example: </a:t>
            </a:r>
            <a:endParaRPr lang="en-US" dirty="0"/>
          </a:p>
          <a:p>
            <a:pPr>
              <a:buNone/>
            </a:pPr>
            <a:r>
              <a:rPr lang="en-US" dirty="0"/>
              <a:t/>
            </a:r>
            <a:br>
              <a:rPr lang="en-US" dirty="0"/>
            </a:br>
            <a:endParaRPr lang="en-US" dirty="0"/>
          </a:p>
        </p:txBody>
      </p:sp>
      <p:pic>
        <p:nvPicPr>
          <p:cNvPr id="2" name="Picture 1"/>
          <p:cNvPicPr>
            <a:picLocks noChangeAspect="1"/>
          </p:cNvPicPr>
          <p:nvPr/>
        </p:nvPicPr>
        <p:blipFill>
          <a:blip r:embed="rId2"/>
          <a:stretch>
            <a:fillRect/>
          </a:stretch>
        </p:blipFill>
        <p:spPr>
          <a:xfrm>
            <a:off x="2390409" y="2691703"/>
            <a:ext cx="3800475" cy="2171700"/>
          </a:xfrm>
          <a:prstGeom prst="rect">
            <a:avLst/>
          </a:prstGeom>
        </p:spPr>
      </p:pic>
    </p:spTree>
    <p:extLst>
      <p:ext uri="{BB962C8B-B14F-4D97-AF65-F5344CB8AC3E}">
        <p14:creationId xmlns:p14="http://schemas.microsoft.com/office/powerpoint/2010/main" val="8986471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5118" y="552839"/>
            <a:ext cx="4944300" cy="645300"/>
          </a:xfrm>
        </p:spPr>
        <p:txBody>
          <a:bodyPr/>
          <a:lstStyle/>
          <a:p>
            <a:r>
              <a:rPr lang="en-US" b="1" dirty="0" smtClean="0"/>
              <a:t>The 5 main pillars</a:t>
            </a:r>
            <a:endParaRPr lang="en-US" b="1" dirty="0"/>
          </a:p>
        </p:txBody>
      </p:sp>
      <p:sp>
        <p:nvSpPr>
          <p:cNvPr id="3" name="Text Placeholder 2"/>
          <p:cNvSpPr>
            <a:spLocks noGrp="1"/>
          </p:cNvSpPr>
          <p:nvPr>
            <p:ph type="body" idx="1"/>
          </p:nvPr>
        </p:nvSpPr>
        <p:spPr>
          <a:xfrm>
            <a:off x="1732700" y="2255125"/>
            <a:ext cx="4237174" cy="1223822"/>
          </a:xfrm>
        </p:spPr>
        <p:txBody>
          <a:bodyPr/>
          <a:lstStyle/>
          <a:p>
            <a:endParaRPr lang="en-US" dirty="0"/>
          </a:p>
        </p:txBody>
      </p:sp>
      <p:pic>
        <p:nvPicPr>
          <p:cNvPr id="7170" name="Picture 2" descr="https://lh4.googleusercontent.com/uETtK6bcXbZppJLC8ZUtCD8KdruGVXMXEWIyCwDjStwmLJXPHAz9gOEWfkNxKn87P5GrAt_NVBTxe5wKaCNPU2m-AwTowy51UVvDxXBQbCEirtZ_bJKenTwkhJ5HDeJonbsbYZw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2233" y="1487157"/>
            <a:ext cx="4049486" cy="3225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3375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1732700" y="2255125"/>
            <a:ext cx="5451870" cy="1659900"/>
          </a:xfrm>
        </p:spPr>
        <p:txBody>
          <a:bodyPr/>
          <a:lstStyle/>
          <a:p>
            <a:pPr>
              <a:buNone/>
            </a:pPr>
            <a:r>
              <a:rPr lang="en-US" sz="4400" b="1" dirty="0">
                <a:solidFill>
                  <a:srgbClr val="12DDD1"/>
                </a:solidFill>
                <a:latin typeface="Nixie One" panose="020B0604020202020204" charset="0"/>
              </a:rPr>
              <a:t> </a:t>
            </a:r>
            <a:r>
              <a:rPr lang="en-US" sz="4400" b="1" dirty="0" smtClean="0">
                <a:solidFill>
                  <a:srgbClr val="12DDD1"/>
                </a:solidFill>
                <a:latin typeface="Nixie One" panose="020B0604020202020204" charset="0"/>
              </a:rPr>
              <a:t>  LOGICAL FLOW</a:t>
            </a:r>
            <a:endParaRPr lang="en-US" sz="4400" b="1" dirty="0">
              <a:solidFill>
                <a:srgbClr val="12DDD1"/>
              </a:solidFill>
              <a:latin typeface="Nixie One" panose="020B0604020202020204" charset="0"/>
            </a:endParaRPr>
          </a:p>
        </p:txBody>
      </p:sp>
    </p:spTree>
    <p:extLst>
      <p:ext uri="{BB962C8B-B14F-4D97-AF65-F5344CB8AC3E}">
        <p14:creationId xmlns:p14="http://schemas.microsoft.com/office/powerpoint/2010/main" val="42938707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098" name="Picture 2" descr="https://lh6.googleusercontent.com/oC54SsZjTHl6wX8tFWuyDGPXqsTzalPExKxh8AwjMi1EUGk6IzxP7-lBfAj5S0KXiiwPPVXkZoEo-n1eFIyG0yi7wELlOKIjhJ0dNbB-A_qSNOWQQwRvw6VtgnCfpqElPMJTzo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35" y="70338"/>
            <a:ext cx="8973178" cy="4983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6514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a:buNone/>
            </a:pPr>
            <a:r>
              <a:rPr lang="en-US" sz="4000" b="1" dirty="0" smtClean="0">
                <a:solidFill>
                  <a:srgbClr val="12DDD1"/>
                </a:solidFill>
                <a:latin typeface="Nixie One" panose="020B0604020202020204" charset="0"/>
              </a:rPr>
              <a:t>CODE EXECUTION</a:t>
            </a:r>
            <a:endParaRPr lang="en-US" sz="4000" b="1" dirty="0">
              <a:solidFill>
                <a:srgbClr val="12DDD1"/>
              </a:solidFill>
              <a:latin typeface="Nixie One" panose="020B0604020202020204" charset="0"/>
            </a:endParaRPr>
          </a:p>
        </p:txBody>
      </p:sp>
    </p:spTree>
    <p:extLst>
      <p:ext uri="{BB962C8B-B14F-4D97-AF65-F5344CB8AC3E}">
        <p14:creationId xmlns:p14="http://schemas.microsoft.com/office/powerpoint/2010/main" val="41030560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a:buNone/>
            </a:pPr>
            <a:r>
              <a:rPr lang="en-US" sz="4400" b="1" dirty="0" smtClean="0">
                <a:solidFill>
                  <a:srgbClr val="12DDD1"/>
                </a:solidFill>
                <a:latin typeface="Nixie One" panose="020B0604020202020204" charset="0"/>
              </a:rPr>
              <a:t>CLASS DIAGRAM</a:t>
            </a:r>
          </a:p>
          <a:p>
            <a:pPr>
              <a:buNone/>
            </a:pPr>
            <a:endParaRPr lang="en-US" dirty="0"/>
          </a:p>
        </p:txBody>
      </p:sp>
    </p:spTree>
    <p:extLst>
      <p:ext uri="{BB962C8B-B14F-4D97-AF65-F5344CB8AC3E}">
        <p14:creationId xmlns:p14="http://schemas.microsoft.com/office/powerpoint/2010/main" val="17691346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495770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53732" y="864158"/>
            <a:ext cx="5094514" cy="954594"/>
          </a:xfrm>
        </p:spPr>
        <p:txBody>
          <a:bodyPr/>
          <a:lstStyle/>
          <a:p>
            <a:r>
              <a:rPr lang="en-US" sz="2900" b="1" dirty="0"/>
              <a:t>WHY SECURITY ?</a:t>
            </a:r>
            <a:r>
              <a:rPr lang="en-US" b="1" dirty="0"/>
              <a:t/>
            </a:r>
            <a:br>
              <a:rPr lang="en-US" b="1" dirty="0"/>
            </a:br>
            <a:endParaRPr lang="en-US" dirty="0"/>
          </a:p>
        </p:txBody>
      </p:sp>
      <p:sp>
        <p:nvSpPr>
          <p:cNvPr id="5" name="Text Placeholder 4"/>
          <p:cNvSpPr>
            <a:spLocks noGrp="1"/>
          </p:cNvSpPr>
          <p:nvPr>
            <p:ph type="body" idx="1"/>
          </p:nvPr>
        </p:nvSpPr>
        <p:spPr>
          <a:xfrm>
            <a:off x="1105319" y="1477108"/>
            <a:ext cx="6370655" cy="3346100"/>
          </a:xfrm>
        </p:spPr>
        <p:txBody>
          <a:bodyPr/>
          <a:lstStyle/>
          <a:p>
            <a:r>
              <a:rPr lang="en-US" dirty="0" smtClean="0"/>
              <a:t> </a:t>
            </a:r>
            <a:r>
              <a:rPr lang="en-US" dirty="0" smtClean="0">
                <a:latin typeface="Nixie One" panose="020B0604020202020204" charset="0"/>
                <a:cs typeface="Nirmala UI Semilight" panose="020B0402040204020203" pitchFamily="34" charset="0"/>
              </a:rPr>
              <a:t>Password is your first line of defense.</a:t>
            </a:r>
          </a:p>
          <a:p>
            <a:pPr>
              <a:buNone/>
            </a:pPr>
            <a:endParaRPr lang="en-US" dirty="0" smtClean="0">
              <a:latin typeface="Nixie One" panose="020B0604020202020204" charset="0"/>
              <a:cs typeface="Nirmala UI Semilight" panose="020B0402040204020203" pitchFamily="34" charset="0"/>
            </a:endParaRPr>
          </a:p>
          <a:p>
            <a:r>
              <a:rPr lang="en-US" dirty="0">
                <a:latin typeface="Nixie One" panose="020B0604020202020204" charset="0"/>
                <a:cs typeface="Nirmala UI Semilight" panose="020B0402040204020203" pitchFamily="34" charset="0"/>
              </a:rPr>
              <a:t> </a:t>
            </a:r>
            <a:r>
              <a:rPr lang="en-US" dirty="0" smtClean="0">
                <a:latin typeface="Nixie One" panose="020B0604020202020204" charset="0"/>
                <a:cs typeface="Nirmala UI Semilight" panose="020B0402040204020203" pitchFamily="34" charset="0"/>
              </a:rPr>
              <a:t>Passwords</a:t>
            </a:r>
            <a:r>
              <a:rPr lang="en-US" dirty="0">
                <a:latin typeface="Nixie One" panose="020B0604020202020204" charset="0"/>
                <a:cs typeface="Nirmala UI Semilight" panose="020B0402040204020203" pitchFamily="34" charset="0"/>
              </a:rPr>
              <a:t> ensure the security and confidentiality of </a:t>
            </a:r>
            <a:r>
              <a:rPr lang="en-US" dirty="0" smtClean="0">
                <a:latin typeface="Nixie One" panose="020B0604020202020204" charset="0"/>
                <a:cs typeface="Nirmala UI Semilight" panose="020B0402040204020203" pitchFamily="34" charset="0"/>
              </a:rPr>
              <a:t>data  stored.</a:t>
            </a:r>
            <a:endParaRPr lang="en-US" dirty="0">
              <a:latin typeface="Nixie One" panose="020B0604020202020204" charset="0"/>
              <a:cs typeface="Nirmala UI Semilight" panose="020B0402040204020203" pitchFamily="34" charset="0"/>
            </a:endParaRPr>
          </a:p>
          <a:p>
            <a:endParaRPr lang="en-US" dirty="0" smtClean="0">
              <a:latin typeface="Nixie One" panose="020B0604020202020204" charset="0"/>
              <a:cs typeface="Nirmala UI Semilight" panose="020B0402040204020203" pitchFamily="34" charset="0"/>
            </a:endParaRPr>
          </a:p>
          <a:p>
            <a:r>
              <a:rPr lang="en-US" dirty="0">
                <a:latin typeface="Nixie One" panose="020B0604020202020204" charset="0"/>
                <a:cs typeface="Nirmala UI Semilight" panose="020B0402040204020203" pitchFamily="34" charset="0"/>
              </a:rPr>
              <a:t> </a:t>
            </a:r>
            <a:r>
              <a:rPr lang="en-US" dirty="0" smtClean="0">
                <a:latin typeface="Nixie One" panose="020B0604020202020204" charset="0"/>
                <a:cs typeface="Nirmala UI Semilight" panose="020B0402040204020203" pitchFamily="34" charset="0"/>
              </a:rPr>
              <a:t>Did you know that you could be legally arrested for any damage</a:t>
            </a:r>
          </a:p>
          <a:p>
            <a:pPr>
              <a:buNone/>
            </a:pPr>
            <a:r>
              <a:rPr lang="en-US" dirty="0" smtClean="0">
                <a:latin typeface="Nixie One" panose="020B0604020202020204" charset="0"/>
                <a:cs typeface="Nirmala UI Semilight" panose="020B0402040204020203" pitchFamily="34" charset="0"/>
              </a:rPr>
              <a:t>     caused        </a:t>
            </a:r>
          </a:p>
          <a:p>
            <a:pPr>
              <a:buNone/>
            </a:pPr>
            <a:r>
              <a:rPr lang="en-US" dirty="0" smtClean="0">
                <a:latin typeface="Nixie One" panose="020B0604020202020204" charset="0"/>
                <a:cs typeface="Nirmala UI Semilight" panose="020B0402040204020203" pitchFamily="34" charset="0"/>
              </a:rPr>
              <a:t>          	</a:t>
            </a:r>
          </a:p>
          <a:p>
            <a:pPr marL="285750" indent="-285750"/>
            <a:r>
              <a:rPr lang="en-US" sz="1600" b="1" dirty="0" smtClean="0">
                <a:solidFill>
                  <a:schemeClr val="bg1"/>
                </a:solidFill>
                <a:latin typeface="Nixie One" panose="020B0604020202020204" charset="0"/>
              </a:rPr>
              <a:t>An </a:t>
            </a:r>
            <a:r>
              <a:rPr lang="en-US" sz="1600" b="1" dirty="0">
                <a:solidFill>
                  <a:schemeClr val="bg1"/>
                </a:solidFill>
                <a:latin typeface="Nixie One" panose="020B0604020202020204" charset="0"/>
              </a:rPr>
              <a:t>easy-to-guess password </a:t>
            </a:r>
            <a:r>
              <a:rPr lang="en-US" sz="1600" b="1" dirty="0" smtClean="0">
                <a:solidFill>
                  <a:schemeClr val="bg1"/>
                </a:solidFill>
                <a:latin typeface="Nixie One" panose="020B0604020202020204" charset="0"/>
              </a:rPr>
              <a:t>or leaving your account logged in can allow your colleagues </a:t>
            </a:r>
            <a:r>
              <a:rPr lang="en-US" sz="1600" b="1" dirty="0">
                <a:solidFill>
                  <a:schemeClr val="bg1"/>
                </a:solidFill>
                <a:latin typeface="Nixie One" panose="020B0604020202020204" charset="0"/>
              </a:rPr>
              <a:t>to </a:t>
            </a:r>
            <a:r>
              <a:rPr lang="en-US" sz="1600" b="1" dirty="0" smtClean="0">
                <a:solidFill>
                  <a:schemeClr val="bg1"/>
                </a:solidFill>
                <a:latin typeface="Nixie One" panose="020B0604020202020204" charset="0"/>
              </a:rPr>
              <a:t>misuse your account.</a:t>
            </a:r>
            <a:endParaRPr lang="en-US" dirty="0">
              <a:latin typeface="Nixie One" panose="020B0604020202020204" charset="0"/>
              <a:cs typeface="Nirmala UI Semilight" panose="020B0402040204020203" pitchFamily="34" charset="0"/>
            </a:endParaRPr>
          </a:p>
        </p:txBody>
      </p:sp>
    </p:spTree>
    <p:extLst>
      <p:ext uri="{BB962C8B-B14F-4D97-AF65-F5344CB8AC3E}">
        <p14:creationId xmlns:p14="http://schemas.microsoft.com/office/powerpoint/2010/main" val="1305081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93956" y="690572"/>
            <a:ext cx="6064821" cy="645300"/>
          </a:xfrm>
        </p:spPr>
        <p:txBody>
          <a:bodyPr/>
          <a:lstStyle/>
          <a:p>
            <a:r>
              <a:rPr lang="en-US" b="1" dirty="0" smtClean="0"/>
              <a:t>     Expectation</a:t>
            </a:r>
            <a:endParaRPr lang="en-US" b="1" dirty="0"/>
          </a:p>
        </p:txBody>
      </p:sp>
      <p:sp>
        <p:nvSpPr>
          <p:cNvPr id="5" name="Text Placeholder 4"/>
          <p:cNvSpPr>
            <a:spLocks noGrp="1"/>
          </p:cNvSpPr>
          <p:nvPr>
            <p:ph type="body" idx="1"/>
          </p:nvPr>
        </p:nvSpPr>
        <p:spPr/>
        <p:txBody>
          <a:bodyPr/>
          <a:lstStyle/>
          <a:p>
            <a:endParaRPr lang="en-US" b="1" dirty="0"/>
          </a:p>
        </p:txBody>
      </p:sp>
      <p:grpSp>
        <p:nvGrpSpPr>
          <p:cNvPr id="6" name="Group 5">
            <a:extLst>
              <a:ext uri="{FF2B5EF4-FFF2-40B4-BE49-F238E27FC236}">
                <a16:creationId xmlns:a16="http://schemas.microsoft.com/office/drawing/2014/main" xmlns="" id="{8A09ADE1-A9ED-49A1-94FA-69BD90A49CAB}"/>
              </a:ext>
            </a:extLst>
          </p:cNvPr>
          <p:cNvGrpSpPr/>
          <p:nvPr/>
        </p:nvGrpSpPr>
        <p:grpSpPr>
          <a:xfrm>
            <a:off x="2130251" y="1467059"/>
            <a:ext cx="4309730" cy="3500326"/>
            <a:chOff x="313246" y="87396"/>
            <a:chExt cx="5812464" cy="4479850"/>
          </a:xfrm>
        </p:grpSpPr>
        <p:sp>
          <p:nvSpPr>
            <p:cNvPr id="7" name="Shape 532"/>
            <p:cNvSpPr/>
            <p:nvPr/>
          </p:nvSpPr>
          <p:spPr>
            <a:xfrm>
              <a:off x="313246" y="87396"/>
              <a:ext cx="5812464" cy="4479850"/>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84769"/>
            </a:solidFill>
            <a:ln w="19050" cap="flat" cmpd="sng">
              <a:solidFill>
                <a:srgbClr val="19BBD5"/>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p>
          </p:txBody>
        </p:sp>
        <p:grpSp>
          <p:nvGrpSpPr>
            <p:cNvPr id="8" name="Group 7">
              <a:extLst>
                <a:ext uri="{FF2B5EF4-FFF2-40B4-BE49-F238E27FC236}">
                  <a16:creationId xmlns:a16="http://schemas.microsoft.com/office/drawing/2014/main" xmlns="" id="{2F30974B-4B2E-406A-88EC-7EC8B8933781}"/>
                </a:ext>
              </a:extLst>
            </p:cNvPr>
            <p:cNvGrpSpPr/>
            <p:nvPr/>
          </p:nvGrpSpPr>
          <p:grpSpPr>
            <a:xfrm>
              <a:off x="579059" y="333154"/>
              <a:ext cx="5280837" cy="3317358"/>
              <a:chOff x="3452037" y="340242"/>
              <a:chExt cx="5280837" cy="3317358"/>
            </a:xfrm>
          </p:grpSpPr>
          <p:sp>
            <p:nvSpPr>
              <p:cNvPr id="9" name="Shape 533"/>
              <p:cNvSpPr/>
              <p:nvPr/>
            </p:nvSpPr>
            <p:spPr>
              <a:xfrm>
                <a:off x="3825689" y="562629"/>
                <a:ext cx="4515000" cy="2883300"/>
              </a:xfrm>
              <a:prstGeom prst="rect">
                <a:avLst/>
              </a:prstGeom>
              <a:noFill/>
              <a:ln>
                <a:noFill/>
              </a:ln>
            </p:spPr>
            <p:txBody>
              <a:bodyPr wrap="square" lIns="91425" tIns="91425" rIns="91425" bIns="91425" anchor="ctr" anchorCtr="0">
                <a:noAutofit/>
              </a:bodyPr>
              <a:lstStyle/>
              <a:p>
                <a:pPr lvl="0" algn="ctr" rtl="0">
                  <a:spcBef>
                    <a:spcPts val="0"/>
                  </a:spcBef>
                  <a:buNone/>
                </a:pPr>
                <a:endParaRPr lang="en" sz="1000" dirty="0">
                  <a:solidFill>
                    <a:srgbClr val="C6DAEC"/>
                  </a:solidFill>
                  <a:latin typeface="Muli"/>
                  <a:ea typeface="Muli"/>
                  <a:cs typeface="Muli"/>
                  <a:sym typeface="Muli"/>
                </a:endParaRPr>
              </a:p>
            </p:txBody>
          </p:sp>
          <p:pic>
            <p:nvPicPr>
              <p:cNvPr id="10" name="Picture 9">
                <a:extLst>
                  <a:ext uri="{FF2B5EF4-FFF2-40B4-BE49-F238E27FC236}">
                    <a16:creationId xmlns:a16="http://schemas.microsoft.com/office/drawing/2014/main" xmlns="" id="{6A320CD9-87B5-4C1E-BB43-722921F8B2B2}"/>
                  </a:ext>
                </a:extLst>
              </p:cNvPr>
              <p:cNvPicPr>
                <a:picLocks noChangeAspect="1"/>
              </p:cNvPicPr>
              <p:nvPr/>
            </p:nvPicPr>
            <p:blipFill>
              <a:blip r:embed="rId2"/>
              <a:stretch>
                <a:fillRect/>
              </a:stretch>
            </p:blipFill>
            <p:spPr>
              <a:xfrm>
                <a:off x="3452037" y="340242"/>
                <a:ext cx="5280837" cy="3317358"/>
              </a:xfrm>
              <a:prstGeom prst="rect">
                <a:avLst/>
              </a:prstGeom>
            </p:spPr>
          </p:pic>
        </p:grpSp>
      </p:grpSp>
    </p:spTree>
    <p:extLst>
      <p:ext uri="{BB962C8B-B14F-4D97-AF65-F5344CB8AC3E}">
        <p14:creationId xmlns:p14="http://schemas.microsoft.com/office/powerpoint/2010/main" val="6708623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1266" y="582804"/>
            <a:ext cx="4335734" cy="637958"/>
          </a:xfrm>
        </p:spPr>
        <p:txBody>
          <a:bodyPr>
            <a:normAutofit fontScale="90000"/>
          </a:bodyPr>
          <a:lstStyle/>
          <a:p>
            <a:pPr algn="ctr"/>
            <a:r>
              <a:rPr lang="en-US" sz="3200" b="1" dirty="0" smtClean="0"/>
              <a:t>WHY SECURITY ?</a:t>
            </a:r>
            <a:br>
              <a:rPr lang="en-US" sz="3200" b="1" dirty="0" smtClean="0"/>
            </a:br>
            <a:endParaRPr lang="en-US" sz="1600" dirty="0"/>
          </a:p>
        </p:txBody>
      </p:sp>
      <p:sp>
        <p:nvSpPr>
          <p:cNvPr id="6" name="TextBox 5"/>
          <p:cNvSpPr txBox="1"/>
          <p:nvPr/>
        </p:nvSpPr>
        <p:spPr>
          <a:xfrm>
            <a:off x="3205423" y="1220763"/>
            <a:ext cx="3848521" cy="738664"/>
          </a:xfrm>
          <a:prstGeom prst="rect">
            <a:avLst/>
          </a:prstGeom>
          <a:noFill/>
        </p:spPr>
        <p:txBody>
          <a:bodyPr wrap="square" rtlCol="0">
            <a:spAutoFit/>
          </a:bodyPr>
          <a:lstStyle/>
          <a:p>
            <a:r>
              <a:rPr lang="en-US" dirty="0" smtClean="0">
                <a:solidFill>
                  <a:srgbClr val="2AC3DD"/>
                </a:solidFill>
                <a:latin typeface="Nixie One" panose="020B0604020202020204" charset="0"/>
              </a:rPr>
              <a:t>    #</a:t>
            </a:r>
            <a:r>
              <a:rPr lang="en-US" dirty="0">
                <a:solidFill>
                  <a:srgbClr val="2AC3DD"/>
                </a:solidFill>
                <a:latin typeface="Nixie One" panose="020B0604020202020204" charset="0"/>
              </a:rPr>
              <a:t>include&lt;</a:t>
            </a:r>
            <a:r>
              <a:rPr lang="en-US" b="1" dirty="0" err="1">
                <a:solidFill>
                  <a:srgbClr val="2AC3DD"/>
                </a:solidFill>
                <a:latin typeface="Nixie One" panose="020B0604020202020204" charset="0"/>
              </a:rPr>
              <a:t>sarcasm.h</a:t>
            </a:r>
            <a:r>
              <a:rPr lang="en-US" dirty="0">
                <a:solidFill>
                  <a:srgbClr val="2AC3DD"/>
                </a:solidFill>
                <a:latin typeface="Nixie One" panose="020B0604020202020204" charset="0"/>
              </a:rPr>
              <a:t>&gt;</a:t>
            </a:r>
            <a:br>
              <a:rPr lang="en-US" dirty="0">
                <a:solidFill>
                  <a:srgbClr val="2AC3DD"/>
                </a:solidFill>
                <a:latin typeface="Nixie One" panose="020B0604020202020204" charset="0"/>
              </a:rPr>
            </a:br>
            <a:r>
              <a:rPr lang="en-US" dirty="0">
                <a:solidFill>
                  <a:srgbClr val="2AC3DD"/>
                </a:solidFill>
                <a:latin typeface="Nixie One" panose="020B0604020202020204" charset="0"/>
              </a:rPr>
              <a:t>using namespace CSE2016;</a:t>
            </a:r>
            <a:r>
              <a:rPr lang="en-US" sz="1600" dirty="0">
                <a:solidFill>
                  <a:srgbClr val="2AC3DD"/>
                </a:solidFill>
              </a:rPr>
              <a:t/>
            </a:r>
            <a:br>
              <a:rPr lang="en-US" sz="1600" dirty="0">
                <a:solidFill>
                  <a:srgbClr val="2AC3DD"/>
                </a:solidFill>
              </a:rPr>
            </a:br>
            <a:endParaRPr lang="en-US" dirty="0">
              <a:solidFill>
                <a:srgbClr val="2AC3DD"/>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388" y="2115065"/>
            <a:ext cx="4116370" cy="268867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758" y="2115064"/>
            <a:ext cx="4078833" cy="2688675"/>
          </a:xfrm>
          <a:prstGeom prst="rect">
            <a:avLst/>
          </a:prstGeom>
        </p:spPr>
      </p:pic>
    </p:spTree>
    <p:extLst>
      <p:ext uri="{BB962C8B-B14F-4D97-AF65-F5344CB8AC3E}">
        <p14:creationId xmlns:p14="http://schemas.microsoft.com/office/powerpoint/2010/main" val="147928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heel(1)">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7736" y="241160"/>
            <a:ext cx="6260124" cy="1225339"/>
          </a:xfrm>
        </p:spPr>
        <p:txBody>
          <a:bodyPr/>
          <a:lstStyle/>
          <a:p>
            <a:pPr algn="ctr"/>
            <a:r>
              <a:rPr lang="en-US" sz="3200" b="1" dirty="0" smtClean="0"/>
              <a:t>Password </a:t>
            </a:r>
            <a:r>
              <a:rPr lang="en-US" sz="3200" b="1" dirty="0" smtClean="0"/>
              <a:t>strength</a:t>
            </a:r>
            <a:br>
              <a:rPr lang="en-US" sz="3200" b="1" dirty="0" smtClean="0"/>
            </a:br>
            <a:r>
              <a:rPr lang="en-US" sz="3200" b="1" dirty="0" smtClean="0"/>
              <a:t> (brute force)</a:t>
            </a:r>
            <a:endParaRPr lang="en-US" sz="32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6192" y="1466500"/>
            <a:ext cx="4340889" cy="3145694"/>
          </a:xfrm>
          <a:prstGeom prst="rect">
            <a:avLst/>
          </a:prstGeom>
        </p:spPr>
      </p:pic>
      <p:sp>
        <p:nvSpPr>
          <p:cNvPr id="4" name="TextBox 3"/>
          <p:cNvSpPr txBox="1"/>
          <p:nvPr/>
        </p:nvSpPr>
        <p:spPr>
          <a:xfrm>
            <a:off x="1467059" y="4732774"/>
            <a:ext cx="6501283" cy="246221"/>
          </a:xfrm>
          <a:prstGeom prst="rect">
            <a:avLst/>
          </a:prstGeom>
          <a:noFill/>
        </p:spPr>
        <p:txBody>
          <a:bodyPr wrap="square" rtlCol="0">
            <a:spAutoFit/>
          </a:bodyPr>
          <a:lstStyle/>
          <a:p>
            <a:r>
              <a:rPr lang="en-US" sz="1000" dirty="0">
                <a:solidFill>
                  <a:schemeClr val="bg1"/>
                </a:solidFill>
                <a:latin typeface="Nixie One" panose="020B0604020202020204" charset="0"/>
              </a:rPr>
              <a:t>http://cache.gawkerassets.com/assets/images/17/2010/03/500x_password_hacking_times-1.jpg</a:t>
            </a:r>
          </a:p>
        </p:txBody>
      </p:sp>
    </p:spTree>
    <p:extLst>
      <p:ext uri="{BB962C8B-B14F-4D97-AF65-F5344CB8AC3E}">
        <p14:creationId xmlns:p14="http://schemas.microsoft.com/office/powerpoint/2010/main" val="15507747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5117" y="2762425"/>
            <a:ext cx="4944300" cy="645300"/>
          </a:xfrm>
        </p:spPr>
        <p:txBody>
          <a:bodyPr/>
          <a:lstStyle/>
          <a:p>
            <a:r>
              <a:rPr lang="en-US" sz="5400" b="1" dirty="0"/>
              <a:t>USER CLASS</a:t>
            </a:r>
            <a:r>
              <a:rPr lang="en-US" dirty="0"/>
              <a:t/>
            </a:r>
            <a:br>
              <a:rPr lang="en-US" dirty="0"/>
            </a:br>
            <a:endParaRPr lang="en-US" dirty="0"/>
          </a:p>
        </p:txBody>
      </p:sp>
      <p:sp>
        <p:nvSpPr>
          <p:cNvPr id="3" name="Text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5914404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584" y="449411"/>
            <a:ext cx="4944300" cy="645300"/>
          </a:xfrm>
        </p:spPr>
        <p:txBody>
          <a:bodyPr/>
          <a:lstStyle/>
          <a:p>
            <a:r>
              <a:rPr lang="en-US" dirty="0" smtClean="0"/>
              <a:t>The User Class</a:t>
            </a:r>
            <a:endParaRPr lang="en-US" dirty="0"/>
          </a:p>
        </p:txBody>
      </p:sp>
      <p:sp>
        <p:nvSpPr>
          <p:cNvPr id="3" name="Text Placeholder 2"/>
          <p:cNvSpPr>
            <a:spLocks noGrp="1"/>
          </p:cNvSpPr>
          <p:nvPr>
            <p:ph type="body" idx="1"/>
          </p:nvPr>
        </p:nvSpPr>
        <p:spPr>
          <a:xfrm>
            <a:off x="1306285" y="1386673"/>
            <a:ext cx="6149591" cy="3094892"/>
          </a:xfrm>
        </p:spPr>
        <p:txBody>
          <a:bodyPr/>
          <a:lstStyle/>
          <a:p>
            <a:r>
              <a:rPr lang="en-US" dirty="0" smtClean="0"/>
              <a:t> Contains the functionalities of registering a new user and logging in a </a:t>
            </a:r>
          </a:p>
          <a:p>
            <a:pPr>
              <a:buNone/>
            </a:pPr>
            <a:r>
              <a:rPr lang="en-US" dirty="0"/>
              <a:t> </a:t>
            </a:r>
            <a:r>
              <a:rPr lang="en-US" dirty="0" smtClean="0"/>
              <a:t>    user after proper verification  </a:t>
            </a:r>
          </a:p>
          <a:p>
            <a:endParaRPr lang="en-US" dirty="0"/>
          </a:p>
          <a:p>
            <a:r>
              <a:rPr lang="en-US" dirty="0" smtClean="0"/>
              <a:t> Class which is inherited by Customer and Vendor.</a:t>
            </a:r>
          </a:p>
          <a:p>
            <a:pPr>
              <a:buNone/>
            </a:pPr>
            <a:endParaRPr lang="en-US" dirty="0" smtClean="0"/>
          </a:p>
          <a:p>
            <a:r>
              <a:rPr lang="en-US" dirty="0" smtClean="0"/>
              <a:t> Contains the attributes (like name, user id, </a:t>
            </a:r>
            <a:r>
              <a:rPr lang="en-US" dirty="0" err="1" smtClean="0"/>
              <a:t>etc</a:t>
            </a:r>
            <a:r>
              <a:rPr lang="en-US" dirty="0" smtClean="0"/>
              <a:t>) common to all users. </a:t>
            </a:r>
          </a:p>
          <a:p>
            <a:pPr>
              <a:buNone/>
            </a:pPr>
            <a:r>
              <a:rPr lang="en-US" dirty="0"/>
              <a:t> </a:t>
            </a:r>
            <a:r>
              <a:rPr lang="en-US" dirty="0" smtClean="0"/>
              <a:t>    .i.e. Customers and Vendors </a:t>
            </a:r>
            <a:endParaRPr lang="en-US" dirty="0"/>
          </a:p>
        </p:txBody>
      </p:sp>
    </p:spTree>
    <p:extLst>
      <p:ext uri="{BB962C8B-B14F-4D97-AF65-F5344CB8AC3E}">
        <p14:creationId xmlns:p14="http://schemas.microsoft.com/office/powerpoint/2010/main" val="4492529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0514" y="730765"/>
            <a:ext cx="4944300" cy="645300"/>
          </a:xfrm>
        </p:spPr>
        <p:txBody>
          <a:bodyPr/>
          <a:lstStyle/>
          <a:p>
            <a:r>
              <a:rPr lang="en-US" dirty="0" smtClean="0"/>
              <a:t>Implementation</a:t>
            </a:r>
            <a:endParaRPr lang="en-US" dirty="0"/>
          </a:p>
        </p:txBody>
      </p:sp>
      <p:sp>
        <p:nvSpPr>
          <p:cNvPr id="3" name="Text Placeholder 2"/>
          <p:cNvSpPr>
            <a:spLocks noGrp="1"/>
          </p:cNvSpPr>
          <p:nvPr>
            <p:ph type="body" idx="1"/>
          </p:nvPr>
        </p:nvSpPr>
        <p:spPr/>
        <p:txBody>
          <a:bodyPr/>
          <a:lstStyle/>
          <a:p>
            <a:endParaRPr lang="en-US" dirty="0"/>
          </a:p>
        </p:txBody>
      </p:sp>
      <p:pic>
        <p:nvPicPr>
          <p:cNvPr id="9220" name="Picture 4" descr="https://lh6.googleusercontent.com/9ACUo7HvMQg4Fc9W-zO4WHLvlGwhTgd4uQ67W7D2uUXchzM8wqYi131J1i5sDDf_At9TPnWaHqAeQBQ_Cx4bvCVp784wwXTpYJWpLmgsssDaHykMPR1PFHIQliuhnmawFXbVh4Ub"/>
          <p:cNvPicPr>
            <a:picLocks noChangeAspect="1" noChangeArrowheads="1"/>
          </p:cNvPicPr>
          <p:nvPr/>
        </p:nvPicPr>
        <p:blipFill rotWithShape="1">
          <a:blip r:embed="rId2">
            <a:extLst>
              <a:ext uri="{28A0092B-C50C-407E-A947-70E740481C1C}">
                <a14:useLocalDpi xmlns:a14="http://schemas.microsoft.com/office/drawing/2010/main" val="0"/>
              </a:ext>
            </a:extLst>
          </a:blip>
          <a:srcRect l="-33992" t="-83258" r="7156" b="9896"/>
          <a:stretch/>
        </p:blipFill>
        <p:spPr bwMode="auto">
          <a:xfrm>
            <a:off x="-301451" y="-1580158"/>
            <a:ext cx="7234813" cy="6302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5840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103" y="630281"/>
            <a:ext cx="6105481" cy="645300"/>
          </a:xfrm>
        </p:spPr>
        <p:txBody>
          <a:bodyPr/>
          <a:lstStyle/>
          <a:p>
            <a:pPr algn="ctr"/>
            <a:r>
              <a:rPr lang="en-US" sz="3200" b="1" dirty="0" smtClean="0"/>
              <a:t>The </a:t>
            </a:r>
            <a:r>
              <a:rPr lang="en-US" sz="3200" b="1" dirty="0" smtClean="0"/>
              <a:t>Ace of Spades</a:t>
            </a:r>
            <a:br>
              <a:rPr lang="en-US" sz="3200" b="1" dirty="0" smtClean="0"/>
            </a:br>
            <a:r>
              <a:rPr lang="en-US" sz="3200" b="1" dirty="0" smtClean="0"/>
              <a:t>-Class </a:t>
            </a:r>
            <a:r>
              <a:rPr lang="en-US" sz="3200" b="1" dirty="0" err="1" smtClean="0"/>
              <a:t>Captcha</a:t>
            </a:r>
            <a:endParaRPr lang="en-US" sz="3200" b="1" dirty="0"/>
          </a:p>
        </p:txBody>
      </p:sp>
      <p:pic>
        <p:nvPicPr>
          <p:cNvPr id="4" name="Picture 3"/>
          <p:cNvPicPr>
            <a:picLocks noChangeAspect="1"/>
          </p:cNvPicPr>
          <p:nvPr/>
        </p:nvPicPr>
        <p:blipFill>
          <a:blip r:embed="rId2"/>
          <a:stretch>
            <a:fillRect/>
          </a:stretch>
        </p:blipFill>
        <p:spPr>
          <a:xfrm>
            <a:off x="1299100" y="1567543"/>
            <a:ext cx="6172305" cy="3234313"/>
          </a:xfrm>
          <a:prstGeom prst="rect">
            <a:avLst/>
          </a:prstGeom>
        </p:spPr>
      </p:pic>
      <p:sp>
        <p:nvSpPr>
          <p:cNvPr id="3" name="Text Placeholder 2"/>
          <p:cNvSpPr>
            <a:spLocks noGrp="1"/>
          </p:cNvSpPr>
          <p:nvPr>
            <p:ph type="body" idx="1"/>
          </p:nvPr>
        </p:nvSpPr>
        <p:spPr>
          <a:xfrm>
            <a:off x="1913103" y="2051539"/>
            <a:ext cx="4944300" cy="1659900"/>
          </a:xfrm>
        </p:spPr>
        <p:txBody>
          <a:bodyPr/>
          <a:lstStyle/>
          <a:p>
            <a:endParaRPr lang="en-US" dirty="0"/>
          </a:p>
        </p:txBody>
      </p:sp>
      <p:sp>
        <p:nvSpPr>
          <p:cNvPr id="7" name="Line Callout 1 6"/>
          <p:cNvSpPr/>
          <p:nvPr/>
        </p:nvSpPr>
        <p:spPr>
          <a:xfrm>
            <a:off x="3274185" y="1869754"/>
            <a:ext cx="2749077" cy="1058059"/>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3274185" y="1869754"/>
            <a:ext cx="2749077" cy="1076467"/>
          </a:xfrm>
          <a:prstGeom prst="rect">
            <a:avLst/>
          </a:prstGeom>
        </p:spPr>
      </p:pic>
    </p:spTree>
    <p:extLst>
      <p:ext uri="{BB962C8B-B14F-4D97-AF65-F5344CB8AC3E}">
        <p14:creationId xmlns:p14="http://schemas.microsoft.com/office/powerpoint/2010/main" val="6069042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a:buNone/>
            </a:pPr>
            <a:r>
              <a:rPr lang="en-US" sz="4000" dirty="0" smtClean="0">
                <a:solidFill>
                  <a:srgbClr val="12DDD1"/>
                </a:solidFill>
              </a:rPr>
              <a:t>       HIGHLIGHTS</a:t>
            </a:r>
            <a:endParaRPr lang="en-US" sz="4000" b="1" dirty="0">
              <a:solidFill>
                <a:srgbClr val="12DDD1"/>
              </a:solidFill>
              <a:latin typeface="Nixie One" panose="020B0604020202020204" charset="0"/>
            </a:endParaRPr>
          </a:p>
        </p:txBody>
      </p:sp>
    </p:spTree>
    <p:extLst>
      <p:ext uri="{BB962C8B-B14F-4D97-AF65-F5344CB8AC3E}">
        <p14:creationId xmlns:p14="http://schemas.microsoft.com/office/powerpoint/2010/main" val="13331661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1567543" y="852854"/>
            <a:ext cx="6069204" cy="4290646"/>
          </a:xfrm>
        </p:spPr>
        <p:txBody>
          <a:bodyPr/>
          <a:lstStyle/>
          <a:p>
            <a:pPr fontAlgn="base"/>
            <a:r>
              <a:rPr lang="en-US" b="1" dirty="0"/>
              <a:t>Use of map&lt;string, vector &lt;Product&gt; &gt; for </a:t>
            </a:r>
            <a:r>
              <a:rPr lang="en-US" b="1" dirty="0" err="1"/>
              <a:t>stocklist</a:t>
            </a:r>
            <a:endParaRPr lang="en-US" b="1" dirty="0"/>
          </a:p>
          <a:p>
            <a:pPr>
              <a:buNone/>
            </a:pPr>
            <a:r>
              <a:rPr lang="en-US" dirty="0" smtClean="0"/>
              <a:t>    The </a:t>
            </a:r>
            <a:r>
              <a:rPr lang="en-US" dirty="0"/>
              <a:t>use of such a data structure helps us store data in the form of category, list of product tuples which is easier and faster to traverse</a:t>
            </a:r>
            <a:r>
              <a:rPr lang="en-US" dirty="0" smtClean="0"/>
              <a:t>.</a:t>
            </a:r>
          </a:p>
          <a:p>
            <a:pPr>
              <a:buNone/>
            </a:pPr>
            <a:endParaRPr lang="en-US" dirty="0"/>
          </a:p>
          <a:p>
            <a:pPr fontAlgn="base"/>
            <a:r>
              <a:rPr lang="en-US" b="1" dirty="0"/>
              <a:t>Using vector &lt;Product *&gt; instead of </a:t>
            </a:r>
            <a:r>
              <a:rPr lang="en-US" b="1" dirty="0" smtClean="0"/>
              <a:t>vector&lt;Product&gt; </a:t>
            </a:r>
          </a:p>
          <a:p>
            <a:pPr fontAlgn="base">
              <a:buNone/>
            </a:pPr>
            <a:r>
              <a:rPr lang="en-US" b="1" dirty="0"/>
              <a:t> </a:t>
            </a:r>
            <a:r>
              <a:rPr lang="en-US" b="1" dirty="0" smtClean="0"/>
              <a:t>   </a:t>
            </a:r>
            <a:r>
              <a:rPr lang="en-US" dirty="0" smtClean="0"/>
              <a:t>Currently </a:t>
            </a:r>
            <a:r>
              <a:rPr lang="en-US" dirty="0"/>
              <a:t>used in Cart and </a:t>
            </a:r>
            <a:r>
              <a:rPr lang="en-US" dirty="0" smtClean="0"/>
              <a:t>Customer</a:t>
            </a:r>
          </a:p>
          <a:p>
            <a:pPr fontAlgn="base">
              <a:buNone/>
            </a:pPr>
            <a:endParaRPr lang="en-US" dirty="0"/>
          </a:p>
          <a:p>
            <a:pPr fontAlgn="base"/>
            <a:r>
              <a:rPr lang="en-US" b="1" dirty="0"/>
              <a:t>Use of Random Generator to generate </a:t>
            </a:r>
            <a:r>
              <a:rPr lang="en-US" b="1" dirty="0" err="1"/>
              <a:t>Captcha</a:t>
            </a:r>
            <a:r>
              <a:rPr lang="en-US" b="1" dirty="0"/>
              <a:t>()</a:t>
            </a:r>
          </a:p>
          <a:p>
            <a:pPr>
              <a:buNone/>
            </a:pPr>
            <a:r>
              <a:rPr lang="en-US" dirty="0" smtClean="0"/>
              <a:t>     The </a:t>
            </a:r>
            <a:r>
              <a:rPr lang="en-US" dirty="0"/>
              <a:t>use of a random generator to generate random numbers and produce a </a:t>
            </a:r>
            <a:r>
              <a:rPr lang="en-US" dirty="0" err="1"/>
              <a:t>captcha</a:t>
            </a:r>
            <a:r>
              <a:rPr lang="en-US" dirty="0"/>
              <a:t> of fixed length requires </a:t>
            </a:r>
            <a:r>
              <a:rPr lang="en-US" dirty="0" err="1"/>
              <a:t>srand</a:t>
            </a:r>
            <a:r>
              <a:rPr lang="en-US" dirty="0"/>
              <a:t>() which seeds the timestamps to generate the outputs</a:t>
            </a:r>
            <a:r>
              <a:rPr lang="en-US" dirty="0" smtClean="0"/>
              <a:t>.</a:t>
            </a:r>
          </a:p>
          <a:p>
            <a:pPr>
              <a:buNone/>
            </a:pPr>
            <a:endParaRPr lang="en-US" dirty="0"/>
          </a:p>
          <a:p>
            <a:pPr fontAlgn="base"/>
            <a:r>
              <a:rPr lang="en-US" b="1" dirty="0"/>
              <a:t>Virtual function profile</a:t>
            </a:r>
          </a:p>
          <a:p>
            <a:pPr>
              <a:buNone/>
            </a:pPr>
            <a:r>
              <a:rPr lang="en-US" dirty="0" smtClean="0"/>
              <a:t>      The </a:t>
            </a:r>
            <a:r>
              <a:rPr lang="en-US" dirty="0"/>
              <a:t>use of profile function as virtual helps in reduction of code as we can store the pointers to Customer class and Vendor class under a vector of User pointer objects. Helps in reducing code redundancy.</a:t>
            </a:r>
            <a:endParaRPr lang="en-US" dirty="0"/>
          </a:p>
          <a:p>
            <a:pPr>
              <a:buNone/>
            </a:pPr>
            <a:r>
              <a:rPr lang="en-US" dirty="0"/>
              <a:t/>
            </a:r>
            <a:br>
              <a:rPr lang="en-US" dirty="0"/>
            </a:br>
            <a:endParaRPr lang="en-US" dirty="0"/>
          </a:p>
        </p:txBody>
      </p:sp>
    </p:spTree>
    <p:extLst>
      <p:ext uri="{BB962C8B-B14F-4D97-AF65-F5344CB8AC3E}">
        <p14:creationId xmlns:p14="http://schemas.microsoft.com/office/powerpoint/2010/main" val="19958075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1165609" y="2059911"/>
            <a:ext cx="7033846" cy="1855113"/>
          </a:xfrm>
        </p:spPr>
        <p:txBody>
          <a:bodyPr/>
          <a:lstStyle/>
          <a:p>
            <a:pPr>
              <a:buNone/>
            </a:pPr>
            <a:r>
              <a:rPr lang="en-US" sz="4000" b="1" dirty="0" smtClean="0">
                <a:solidFill>
                  <a:srgbClr val="12DDD1"/>
                </a:solidFill>
                <a:latin typeface="Nixie One" panose="020B0604020202020204" charset="0"/>
              </a:rPr>
              <a:t> SCOPE FOR VERSION 2.0</a:t>
            </a:r>
            <a:endParaRPr lang="en-US" sz="4000" b="1" dirty="0">
              <a:solidFill>
                <a:srgbClr val="12DDD1"/>
              </a:solidFill>
              <a:latin typeface="Nixie One" panose="020B0604020202020204" charset="0"/>
            </a:endParaRPr>
          </a:p>
        </p:txBody>
      </p:sp>
    </p:spTree>
    <p:extLst>
      <p:ext uri="{BB962C8B-B14F-4D97-AF65-F5344CB8AC3E}">
        <p14:creationId xmlns:p14="http://schemas.microsoft.com/office/powerpoint/2010/main" val="9826322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1567543" y="984738"/>
            <a:ext cx="6069204" cy="4158762"/>
          </a:xfrm>
        </p:spPr>
        <p:txBody>
          <a:bodyPr/>
          <a:lstStyle/>
          <a:p>
            <a:pPr fontAlgn="base"/>
            <a:r>
              <a:rPr lang="en-US" b="1" dirty="0">
                <a:latin typeface="Nixie One" panose="020B0604020202020204" charset="0"/>
              </a:rPr>
              <a:t>Search Optimization </a:t>
            </a:r>
          </a:p>
          <a:p>
            <a:pPr>
              <a:buNone/>
            </a:pPr>
            <a:r>
              <a:rPr lang="en-US" dirty="0" smtClean="0">
                <a:latin typeface="Nixie One" panose="020B0604020202020204" charset="0"/>
              </a:rPr>
              <a:t>     There </a:t>
            </a:r>
            <a:r>
              <a:rPr lang="en-US" dirty="0">
                <a:latin typeface="Nixie One" panose="020B0604020202020204" charset="0"/>
              </a:rPr>
              <a:t>are several techniques for search optimization, but the one which hit us is the use of Longest Common Subsequence to find the closest match to an input string. For this a simple LCS code needs to be written and wherever the operator == was called for 2 string comparisons, it can be overloaded to call LCS which returns LCS between given string and the input set</a:t>
            </a:r>
            <a:r>
              <a:rPr lang="en-US" dirty="0" smtClean="0">
                <a:latin typeface="Nixie One" panose="020B0604020202020204" charset="0"/>
              </a:rPr>
              <a:t>.</a:t>
            </a:r>
          </a:p>
          <a:p>
            <a:pPr>
              <a:buNone/>
            </a:pPr>
            <a:endParaRPr lang="en-US" dirty="0">
              <a:latin typeface="Nixie One" panose="020B0604020202020204" charset="0"/>
            </a:endParaRPr>
          </a:p>
          <a:p>
            <a:pPr fontAlgn="base"/>
            <a:r>
              <a:rPr lang="en-US" b="1" dirty="0">
                <a:latin typeface="Nixie One" panose="020B0604020202020204" charset="0"/>
              </a:rPr>
              <a:t>Suggestions/Related Products</a:t>
            </a:r>
          </a:p>
          <a:p>
            <a:pPr>
              <a:buNone/>
            </a:pPr>
            <a:r>
              <a:rPr lang="en-US" dirty="0" smtClean="0">
                <a:latin typeface="Nixie One" panose="020B0604020202020204" charset="0"/>
              </a:rPr>
              <a:t>    The </a:t>
            </a:r>
            <a:r>
              <a:rPr lang="en-US" dirty="0">
                <a:latin typeface="Nixie One" panose="020B0604020202020204" charset="0"/>
              </a:rPr>
              <a:t>solution to this problem can be converted to a graph based algorithm where all the products can be assumed to be nodes/vertices of a complete graph. The edge weights between 2 vertices represents the number of Customers who have purchased both the products</a:t>
            </a:r>
            <a:r>
              <a:rPr lang="en-US" dirty="0" smtClean="0">
                <a:latin typeface="Nixie One" panose="020B0604020202020204" charset="0"/>
              </a:rPr>
              <a:t>.</a:t>
            </a:r>
            <a:endParaRPr lang="en-US" dirty="0">
              <a:latin typeface="Nixie One" panose="020B0604020202020204" charset="0"/>
            </a:endParaRPr>
          </a:p>
          <a:p>
            <a:pPr>
              <a:buNone/>
            </a:pP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9712075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93956" y="690572"/>
            <a:ext cx="6064821" cy="645300"/>
          </a:xfrm>
        </p:spPr>
        <p:txBody>
          <a:bodyPr/>
          <a:lstStyle/>
          <a:p>
            <a:endParaRPr lang="en-US" b="1" dirty="0"/>
          </a:p>
        </p:txBody>
      </p:sp>
      <p:sp>
        <p:nvSpPr>
          <p:cNvPr id="5" name="Text Placeholder 4"/>
          <p:cNvSpPr>
            <a:spLocks noGrp="1"/>
          </p:cNvSpPr>
          <p:nvPr>
            <p:ph type="body" idx="1"/>
          </p:nvPr>
        </p:nvSpPr>
        <p:spPr>
          <a:xfrm>
            <a:off x="1732700" y="2069961"/>
            <a:ext cx="4944300" cy="1135464"/>
          </a:xfrm>
        </p:spPr>
        <p:txBody>
          <a:bodyPr/>
          <a:lstStyle/>
          <a:p>
            <a:pPr>
              <a:buNone/>
            </a:pPr>
            <a:r>
              <a:rPr lang="en-US" sz="5400" b="1" dirty="0" smtClean="0">
                <a:solidFill>
                  <a:srgbClr val="12DDD1"/>
                </a:solidFill>
                <a:latin typeface="Nixie One" panose="020B0604020202020204" charset="0"/>
              </a:rPr>
              <a:t>          VS</a:t>
            </a:r>
            <a:endParaRPr lang="en-US" sz="5400" b="1" dirty="0">
              <a:solidFill>
                <a:srgbClr val="12DDD1"/>
              </a:solidFill>
              <a:latin typeface="Nixie One" panose="020B0604020202020204" charset="0"/>
            </a:endParaRPr>
          </a:p>
        </p:txBody>
      </p:sp>
    </p:spTree>
    <p:extLst>
      <p:ext uri="{BB962C8B-B14F-4D97-AF65-F5344CB8AC3E}">
        <p14:creationId xmlns:p14="http://schemas.microsoft.com/office/powerpoint/2010/main" val="31710624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1732699" y="492369"/>
            <a:ext cx="5431775" cy="3422656"/>
          </a:xfrm>
        </p:spPr>
        <p:txBody>
          <a:bodyPr/>
          <a:lstStyle/>
          <a:p>
            <a:pPr fontAlgn="base"/>
            <a:r>
              <a:rPr lang="en-US" b="1" dirty="0">
                <a:latin typeface="Nixie One" panose="020B0604020202020204" charset="0"/>
              </a:rPr>
              <a:t>File </a:t>
            </a:r>
            <a:r>
              <a:rPr lang="en-US" b="1" dirty="0" smtClean="0">
                <a:latin typeface="Nixie One" panose="020B0604020202020204" charset="0"/>
              </a:rPr>
              <a:t>Handling/Database</a:t>
            </a:r>
          </a:p>
          <a:p>
            <a:pPr fontAlgn="base">
              <a:buNone/>
            </a:pPr>
            <a:r>
              <a:rPr lang="en-US" dirty="0" smtClean="0">
                <a:latin typeface="Nixie One" panose="020B0604020202020204" charset="0"/>
              </a:rPr>
              <a:t>     The problem </a:t>
            </a:r>
            <a:r>
              <a:rPr lang="en-US" dirty="0">
                <a:latin typeface="Nixie One" panose="020B0604020202020204" charset="0"/>
              </a:rPr>
              <a:t>of </a:t>
            </a:r>
            <a:r>
              <a:rPr lang="en-US" dirty="0" err="1">
                <a:latin typeface="Nixie One" panose="020B0604020202020204" charset="0"/>
              </a:rPr>
              <a:t>reinitialising</a:t>
            </a:r>
            <a:r>
              <a:rPr lang="en-US" dirty="0">
                <a:latin typeface="Nixie One" panose="020B0604020202020204" charset="0"/>
              </a:rPr>
              <a:t> the Users and Products as soon as the code is restarted can be frustrating. The use of simple file handling can however resolve this issue. The structures can be copied as it is into a binary or a text file and can be refreshed at the end of the program </a:t>
            </a:r>
            <a:endParaRPr lang="en-US" dirty="0" smtClean="0">
              <a:latin typeface="Nixie One" panose="020B0604020202020204" charset="0"/>
            </a:endParaRPr>
          </a:p>
          <a:p>
            <a:pPr fontAlgn="base">
              <a:buNone/>
            </a:pPr>
            <a:r>
              <a:rPr lang="en-US" dirty="0" smtClean="0">
                <a:latin typeface="Nixie One" panose="020B0604020202020204" charset="0"/>
              </a:rPr>
              <a:t>execution.</a:t>
            </a:r>
          </a:p>
          <a:p>
            <a:pPr fontAlgn="base">
              <a:buNone/>
            </a:pPr>
            <a:endParaRPr lang="en-US" dirty="0">
              <a:latin typeface="Nixie One" panose="020B0604020202020204" charset="0"/>
            </a:endParaRPr>
          </a:p>
          <a:p>
            <a:pPr fontAlgn="base"/>
            <a:r>
              <a:rPr lang="en-US" b="1" dirty="0">
                <a:latin typeface="Nixie One" panose="020B0604020202020204" charset="0"/>
              </a:rPr>
              <a:t>Graphical User Interface(GUI)</a:t>
            </a:r>
          </a:p>
          <a:p>
            <a:pPr>
              <a:buNone/>
            </a:pPr>
            <a:r>
              <a:rPr lang="en-US" dirty="0" smtClean="0">
                <a:latin typeface="Nixie One" panose="020B0604020202020204" charset="0"/>
              </a:rPr>
              <a:t>     Due </a:t>
            </a:r>
            <a:r>
              <a:rPr lang="en-US" dirty="0">
                <a:latin typeface="Nixie One" panose="020B0604020202020204" charset="0"/>
              </a:rPr>
              <a:t>to obvious reasons the aesthetics of the code are hindered due to the “Black and white “ terminal window which is plain and boring to look at. The use of the header </a:t>
            </a:r>
            <a:r>
              <a:rPr lang="en-US" dirty="0" err="1">
                <a:latin typeface="Nixie One" panose="020B0604020202020204" charset="0"/>
              </a:rPr>
              <a:t>graphics.h</a:t>
            </a:r>
            <a:r>
              <a:rPr lang="en-US" dirty="0">
                <a:latin typeface="Nixie One" panose="020B0604020202020204" charset="0"/>
              </a:rPr>
              <a:t> can however make the current code look more interesting</a:t>
            </a:r>
            <a:r>
              <a:rPr lang="en-US" dirty="0" smtClean="0">
                <a:latin typeface="Nixie One" panose="020B0604020202020204" charset="0"/>
              </a:rPr>
              <a:t>.</a:t>
            </a:r>
          </a:p>
          <a:p>
            <a:pPr>
              <a:buNone/>
            </a:pPr>
            <a:endParaRPr lang="en-US" dirty="0">
              <a:latin typeface="Nixie One" panose="020B0604020202020204" charset="0"/>
            </a:endParaRPr>
          </a:p>
          <a:p>
            <a:pPr fontAlgn="base"/>
            <a:r>
              <a:rPr lang="en-US" b="1" dirty="0">
                <a:latin typeface="Nixie One" panose="020B0604020202020204" charset="0"/>
              </a:rPr>
              <a:t>Trending </a:t>
            </a:r>
            <a:r>
              <a:rPr lang="en-US" b="1" dirty="0" smtClean="0">
                <a:latin typeface="Nixie One" panose="020B0604020202020204" charset="0"/>
              </a:rPr>
              <a:t>Products </a:t>
            </a:r>
          </a:p>
          <a:p>
            <a:pPr fontAlgn="base">
              <a:buNone/>
            </a:pPr>
            <a:r>
              <a:rPr lang="en-US" b="1" dirty="0">
                <a:latin typeface="Nixie One" panose="020B0604020202020204" charset="0"/>
              </a:rPr>
              <a:t> </a:t>
            </a:r>
            <a:r>
              <a:rPr lang="en-US" b="1" dirty="0" smtClean="0">
                <a:latin typeface="Nixie One" panose="020B0604020202020204" charset="0"/>
              </a:rPr>
              <a:t>   </a:t>
            </a:r>
            <a:r>
              <a:rPr lang="en-US" dirty="0" smtClean="0">
                <a:latin typeface="Nixie One" panose="020B0604020202020204" charset="0"/>
              </a:rPr>
              <a:t>A max heap </a:t>
            </a:r>
            <a:r>
              <a:rPr lang="en-US" dirty="0">
                <a:latin typeface="Nixie One" panose="020B0604020202020204" charset="0"/>
              </a:rPr>
              <a:t>containing all the products in terms of number of items can be stored. This heap can return the maximum element in constant time of operation</a:t>
            </a:r>
            <a:r>
              <a:rPr lang="en-US" dirty="0" smtClean="0">
                <a:latin typeface="Nixie One" panose="020B0604020202020204" charset="0"/>
              </a:rPr>
              <a:t>.</a:t>
            </a:r>
          </a:p>
          <a:p>
            <a:pPr fontAlgn="base">
              <a:buNone/>
            </a:pPr>
            <a:endParaRPr lang="en-US" dirty="0"/>
          </a:p>
          <a:p>
            <a:endParaRPr lang="en-US" dirty="0"/>
          </a:p>
        </p:txBody>
      </p:sp>
    </p:spTree>
    <p:extLst>
      <p:ext uri="{BB962C8B-B14F-4D97-AF65-F5344CB8AC3E}">
        <p14:creationId xmlns:p14="http://schemas.microsoft.com/office/powerpoint/2010/main" val="42497087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2623" y="911071"/>
            <a:ext cx="4944300" cy="645300"/>
          </a:xfrm>
        </p:spPr>
        <p:txBody>
          <a:bodyPr/>
          <a:lstStyle/>
          <a:p>
            <a:endParaRPr lang="en-US"/>
          </a:p>
        </p:txBody>
      </p:sp>
      <p:sp>
        <p:nvSpPr>
          <p:cNvPr id="3" name="Text Placeholder 2"/>
          <p:cNvSpPr>
            <a:spLocks noGrp="1"/>
          </p:cNvSpPr>
          <p:nvPr>
            <p:ph type="body" idx="1"/>
          </p:nvPr>
        </p:nvSpPr>
        <p:spPr>
          <a:xfrm>
            <a:off x="1303505" y="1556371"/>
            <a:ext cx="5733417" cy="2358654"/>
          </a:xfrm>
        </p:spPr>
        <p:txBody>
          <a:bodyPr/>
          <a:lstStyle/>
          <a:p>
            <a:r>
              <a:rPr lang="en-US" dirty="0" smtClean="0"/>
              <a:t> </a:t>
            </a:r>
            <a:r>
              <a:rPr lang="en-US" b="1" dirty="0" smtClean="0">
                <a:latin typeface="Nixie One" panose="020B0604020202020204" charset="0"/>
              </a:rPr>
              <a:t>Reference counting</a:t>
            </a:r>
          </a:p>
          <a:p>
            <a:pPr>
              <a:buNone/>
            </a:pPr>
            <a:r>
              <a:rPr lang="en-US" b="1" dirty="0">
                <a:latin typeface="Nixie One" panose="020B0604020202020204" charset="0"/>
              </a:rPr>
              <a:t> </a:t>
            </a:r>
            <a:r>
              <a:rPr lang="en-US" b="1" dirty="0" smtClean="0">
                <a:latin typeface="Nixie One" panose="020B0604020202020204" charset="0"/>
              </a:rPr>
              <a:t>    The problem of multiple vendors selling the same product can be resolved by using reference counting since we are already using a vector&lt;Product *&gt; instead of vector&lt;Product&gt;. An additional counter of number of pointers pointing to Product can be stored in the Product class and then it can be checked appropriately while deleting objects(if count&gt;1 do nothing else delete and call destructor)</a:t>
            </a:r>
          </a:p>
          <a:p>
            <a:pPr>
              <a:buNone/>
            </a:pPr>
            <a:r>
              <a:rPr lang="en-US" b="1" dirty="0">
                <a:latin typeface="Nixie One" panose="020B0604020202020204" charset="0"/>
              </a:rPr>
              <a:t> </a:t>
            </a:r>
            <a:r>
              <a:rPr lang="en-US" b="1" dirty="0" smtClean="0">
                <a:latin typeface="Nixie One" panose="020B0604020202020204" charset="0"/>
              </a:rPr>
              <a:t>    </a:t>
            </a:r>
            <a:endParaRPr lang="en-US" b="1" dirty="0">
              <a:latin typeface="Nixie One" panose="020B0604020202020204" charset="0"/>
            </a:endParaRPr>
          </a:p>
        </p:txBody>
      </p:sp>
    </p:spTree>
    <p:extLst>
      <p:ext uri="{BB962C8B-B14F-4D97-AF65-F5344CB8AC3E}">
        <p14:creationId xmlns:p14="http://schemas.microsoft.com/office/powerpoint/2010/main" val="30288667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p:nvPr/>
        </p:nvSpPr>
        <p:spPr>
          <a:xfrm rot="-5400000">
            <a:off x="1053599" y="530910"/>
            <a:ext cx="1855800" cy="2142900"/>
          </a:xfrm>
          <a:custGeom>
            <a:avLst/>
            <a:gdLst/>
            <a:ahLst/>
            <a:cxnLst/>
            <a:rect l="0" t="0" r="0" b="0"/>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43" name="Shape 543"/>
          <p:cNvSpPr txBox="1">
            <a:spLocks noGrp="1"/>
          </p:cNvSpPr>
          <p:nvPr>
            <p:ph type="ctrTitle" idx="4294967295"/>
          </p:nvPr>
        </p:nvSpPr>
        <p:spPr>
          <a:xfrm>
            <a:off x="2571855" y="3152793"/>
            <a:ext cx="4562475" cy="1160462"/>
          </a:xfrm>
          <a:prstGeom prst="rect">
            <a:avLst/>
          </a:prstGeom>
        </p:spPr>
        <p:txBody>
          <a:bodyPr wrap="square" lIns="91425" tIns="91425" rIns="91425" bIns="91425" anchor="b" anchorCtr="0">
            <a:noAutofit/>
          </a:bodyPr>
          <a:lstStyle/>
          <a:p>
            <a:pPr lvl="0" rtl="0">
              <a:spcBef>
                <a:spcPts val="0"/>
              </a:spcBef>
              <a:buNone/>
            </a:pPr>
            <a:r>
              <a:rPr lang="en" sz="8000" dirty="0"/>
              <a:t>Thanks!</a:t>
            </a:r>
          </a:p>
        </p:txBody>
      </p:sp>
      <p:sp>
        <p:nvSpPr>
          <p:cNvPr id="544" name="Shape 544"/>
          <p:cNvSpPr txBox="1">
            <a:spLocks noGrp="1"/>
          </p:cNvSpPr>
          <p:nvPr>
            <p:ph type="body" idx="4294967295"/>
          </p:nvPr>
        </p:nvSpPr>
        <p:spPr>
          <a:xfrm>
            <a:off x="4581525" y="2400300"/>
            <a:ext cx="4562475" cy="2462213"/>
          </a:xfrm>
          <a:prstGeom prst="rect">
            <a:avLst/>
          </a:prstGeom>
        </p:spPr>
        <p:txBody>
          <a:bodyPr wrap="square" lIns="91425" tIns="91425" rIns="91425" bIns="91425" anchor="t" anchorCtr="0">
            <a:noAutofit/>
          </a:bodyPr>
          <a:lstStyle/>
          <a:p>
            <a:pPr lvl="0" rtl="0">
              <a:spcBef>
                <a:spcPts val="0"/>
              </a:spcBef>
              <a:buNone/>
            </a:pPr>
            <a:endParaRPr lang="en" dirty="0"/>
          </a:p>
        </p:txBody>
      </p:sp>
      <p:sp>
        <p:nvSpPr>
          <p:cNvPr id="545" name="Shape 545"/>
          <p:cNvSpPr/>
          <p:nvPr/>
        </p:nvSpPr>
        <p:spPr>
          <a:xfrm>
            <a:off x="1591719" y="1212580"/>
            <a:ext cx="779561" cy="779561"/>
          </a:xfrm>
          <a:custGeom>
            <a:avLst/>
            <a:gdLst/>
            <a:ahLst/>
            <a:cxnLst/>
            <a:rect l="0" t="0" r="0" b="0"/>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pic>
        <p:nvPicPr>
          <p:cNvPr id="6" name="Content Placeholder 3"/>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85327" y="690572"/>
            <a:ext cx="4873450" cy="645300"/>
          </a:xfrm>
        </p:spPr>
        <p:txBody>
          <a:bodyPr/>
          <a:lstStyle/>
          <a:p>
            <a:r>
              <a:rPr lang="en-US" b="1" dirty="0" smtClean="0"/>
              <a:t>Reality</a:t>
            </a:r>
            <a:endParaRPr lang="en-US" b="1" dirty="0"/>
          </a:p>
        </p:txBody>
      </p:sp>
      <p:sp>
        <p:nvSpPr>
          <p:cNvPr id="5" name="Text Placeholder 4"/>
          <p:cNvSpPr>
            <a:spLocks noGrp="1"/>
          </p:cNvSpPr>
          <p:nvPr>
            <p:ph type="body" idx="1"/>
          </p:nvPr>
        </p:nvSpPr>
        <p:spPr/>
        <p:txBody>
          <a:bodyPr/>
          <a:lstStyle/>
          <a:p>
            <a:endParaRPr lang="en-US" b="1" dirty="0"/>
          </a:p>
        </p:txBody>
      </p:sp>
      <p:grpSp>
        <p:nvGrpSpPr>
          <p:cNvPr id="6" name="Group 5">
            <a:extLst>
              <a:ext uri="{FF2B5EF4-FFF2-40B4-BE49-F238E27FC236}">
                <a16:creationId xmlns:a16="http://schemas.microsoft.com/office/drawing/2014/main" xmlns="" id="{CC3811CA-669B-4F6D-B950-6B54ABB3EB9C}"/>
              </a:ext>
            </a:extLst>
          </p:cNvPr>
          <p:cNvGrpSpPr/>
          <p:nvPr/>
        </p:nvGrpSpPr>
        <p:grpSpPr>
          <a:xfrm>
            <a:off x="1985799" y="1432112"/>
            <a:ext cx="4438101" cy="3510188"/>
            <a:chOff x="4573038" y="1482354"/>
            <a:chExt cx="4438101" cy="3510188"/>
          </a:xfrm>
        </p:grpSpPr>
        <p:grpSp>
          <p:nvGrpSpPr>
            <p:cNvPr id="7" name="Group 6">
              <a:extLst>
                <a:ext uri="{FF2B5EF4-FFF2-40B4-BE49-F238E27FC236}">
                  <a16:creationId xmlns:a16="http://schemas.microsoft.com/office/drawing/2014/main" xmlns="" id="{82226C58-9578-4E46-8E73-EAC33C5B6DFA}"/>
                </a:ext>
              </a:extLst>
            </p:cNvPr>
            <p:cNvGrpSpPr/>
            <p:nvPr/>
          </p:nvGrpSpPr>
          <p:grpSpPr>
            <a:xfrm>
              <a:off x="4573038" y="1482354"/>
              <a:ext cx="4438101" cy="3510188"/>
              <a:chOff x="952711" y="555541"/>
              <a:chExt cx="5985596" cy="4492472"/>
            </a:xfrm>
          </p:grpSpPr>
          <p:sp>
            <p:nvSpPr>
              <p:cNvPr id="9" name="Shape 532">
                <a:extLst>
                  <a:ext uri="{FF2B5EF4-FFF2-40B4-BE49-F238E27FC236}">
                    <a16:creationId xmlns:a16="http://schemas.microsoft.com/office/drawing/2014/main" xmlns="" id="{5694B6BD-AF8C-41C1-ADF7-FC1CCC8BC057}"/>
                  </a:ext>
                </a:extLst>
              </p:cNvPr>
              <p:cNvSpPr/>
              <p:nvPr/>
            </p:nvSpPr>
            <p:spPr>
              <a:xfrm>
                <a:off x="1125843" y="568163"/>
                <a:ext cx="5812464" cy="4479850"/>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84769"/>
              </a:solidFill>
              <a:ln w="19050" cap="flat" cmpd="sng">
                <a:solidFill>
                  <a:srgbClr val="19BBD5"/>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dirty="0"/>
              </a:p>
            </p:txBody>
          </p:sp>
          <p:sp>
            <p:nvSpPr>
              <p:cNvPr id="10" name="Shape 533">
                <a:extLst>
                  <a:ext uri="{FF2B5EF4-FFF2-40B4-BE49-F238E27FC236}">
                    <a16:creationId xmlns:a16="http://schemas.microsoft.com/office/drawing/2014/main" xmlns="" id="{2F4F5987-6FA3-4AD8-914D-41A2F183DDAC}"/>
                  </a:ext>
                </a:extLst>
              </p:cNvPr>
              <p:cNvSpPr/>
              <p:nvPr/>
            </p:nvSpPr>
            <p:spPr>
              <a:xfrm>
                <a:off x="952711" y="555541"/>
                <a:ext cx="4515001" cy="2883300"/>
              </a:xfrm>
              <a:prstGeom prst="rect">
                <a:avLst/>
              </a:prstGeom>
              <a:noFill/>
              <a:ln>
                <a:noFill/>
              </a:ln>
            </p:spPr>
            <p:txBody>
              <a:bodyPr wrap="square" lIns="91425" tIns="91425" rIns="91425" bIns="91425" anchor="ctr" anchorCtr="0">
                <a:noAutofit/>
              </a:bodyPr>
              <a:lstStyle/>
              <a:p>
                <a:pPr lvl="0" algn="ctr" rtl="0">
                  <a:spcBef>
                    <a:spcPts val="0"/>
                  </a:spcBef>
                  <a:buNone/>
                </a:pPr>
                <a:endParaRPr lang="en" sz="1000" dirty="0">
                  <a:solidFill>
                    <a:srgbClr val="C6DAEC"/>
                  </a:solidFill>
                  <a:latin typeface="Muli"/>
                  <a:ea typeface="Muli"/>
                  <a:cs typeface="Muli"/>
                  <a:sym typeface="Muli"/>
                </a:endParaRPr>
              </a:p>
            </p:txBody>
          </p:sp>
        </p:grpSp>
        <p:pic>
          <p:nvPicPr>
            <p:cNvPr id="8" name="Picture 7">
              <a:extLst>
                <a:ext uri="{FF2B5EF4-FFF2-40B4-BE49-F238E27FC236}">
                  <a16:creationId xmlns:a16="http://schemas.microsoft.com/office/drawing/2014/main" xmlns="" id="{2444408E-7600-433A-ABE5-9E68CDB289C0}"/>
                </a:ext>
              </a:extLst>
            </p:cNvPr>
            <p:cNvPicPr>
              <a:picLocks noChangeAspect="1"/>
            </p:cNvPicPr>
            <p:nvPr/>
          </p:nvPicPr>
          <p:blipFill>
            <a:blip r:embed="rId2"/>
            <a:stretch>
              <a:fillRect/>
            </a:stretch>
          </p:blipFill>
          <p:spPr>
            <a:xfrm>
              <a:off x="4926419" y="1701209"/>
              <a:ext cx="3873887" cy="2573080"/>
            </a:xfrm>
            <a:prstGeom prst="rect">
              <a:avLst/>
            </a:prstGeom>
          </p:spPr>
        </p:pic>
      </p:grpSp>
    </p:spTree>
    <p:extLst>
      <p:ext uri="{BB962C8B-B14F-4D97-AF65-F5344CB8AC3E}">
        <p14:creationId xmlns:p14="http://schemas.microsoft.com/office/powerpoint/2010/main" val="23698521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06423" y="459459"/>
            <a:ext cx="4944300" cy="645300"/>
          </a:xfrm>
        </p:spPr>
        <p:txBody>
          <a:bodyPr/>
          <a:lstStyle/>
          <a:p>
            <a:r>
              <a:rPr lang="en-US" sz="2900" b="1" dirty="0" smtClean="0"/>
              <a:t>	</a:t>
            </a:r>
            <a:r>
              <a:rPr lang="en-US" sz="2900" b="1" dirty="0" smtClean="0"/>
              <a:t>OBJECTIVES</a:t>
            </a:r>
            <a:endParaRPr lang="en-US" sz="2900" b="1" dirty="0"/>
          </a:p>
        </p:txBody>
      </p:sp>
      <p:sp>
        <p:nvSpPr>
          <p:cNvPr id="5" name="Text Placeholder 4"/>
          <p:cNvSpPr>
            <a:spLocks noGrp="1"/>
          </p:cNvSpPr>
          <p:nvPr>
            <p:ph type="body" idx="1"/>
          </p:nvPr>
        </p:nvSpPr>
        <p:spPr>
          <a:xfrm>
            <a:off x="1180551" y="1436914"/>
            <a:ext cx="6270172" cy="3326004"/>
          </a:xfrm>
        </p:spPr>
        <p:txBody>
          <a:bodyPr/>
          <a:lstStyle/>
          <a:p>
            <a:pPr marL="285750" indent="-285750"/>
            <a:r>
              <a:rPr lang="en-US" dirty="0" smtClean="0">
                <a:solidFill>
                  <a:srgbClr val="2DBADF"/>
                </a:solidFill>
                <a:latin typeface="Nixie One" panose="020B0604020202020204" charset="0"/>
              </a:rPr>
              <a:t>To develop </a:t>
            </a:r>
            <a:r>
              <a:rPr lang="en-US" dirty="0">
                <a:solidFill>
                  <a:srgbClr val="2DBADF"/>
                </a:solidFill>
                <a:latin typeface="Nixie One" panose="020B0604020202020204" charset="0"/>
              </a:rPr>
              <a:t>an </a:t>
            </a:r>
            <a:r>
              <a:rPr lang="en-US" b="1" dirty="0">
                <a:solidFill>
                  <a:srgbClr val="2DBADF"/>
                </a:solidFill>
                <a:latin typeface="Nixie One" panose="020B0604020202020204" charset="0"/>
              </a:rPr>
              <a:t>e-commerce application</a:t>
            </a:r>
            <a:r>
              <a:rPr lang="en-US" dirty="0">
                <a:solidFill>
                  <a:srgbClr val="2DBADF"/>
                </a:solidFill>
                <a:latin typeface="Nixie One" panose="020B0604020202020204" charset="0"/>
              </a:rPr>
              <a:t> for an online retailer. </a:t>
            </a:r>
            <a:endParaRPr lang="en-US" dirty="0" smtClean="0">
              <a:solidFill>
                <a:srgbClr val="2DBADF"/>
              </a:solidFill>
              <a:latin typeface="Nixie One" panose="020B0604020202020204" charset="0"/>
            </a:endParaRPr>
          </a:p>
          <a:p>
            <a:pPr>
              <a:buNone/>
            </a:pPr>
            <a:endParaRPr lang="en-US" dirty="0" smtClean="0">
              <a:solidFill>
                <a:srgbClr val="2DBADF"/>
              </a:solidFill>
              <a:latin typeface="Nixie One" panose="020B0604020202020204" charset="0"/>
            </a:endParaRPr>
          </a:p>
          <a:p>
            <a:pPr marL="285750" indent="-285750"/>
            <a:r>
              <a:rPr lang="en-US" dirty="0" smtClean="0">
                <a:solidFill>
                  <a:srgbClr val="2DBADF"/>
                </a:solidFill>
                <a:latin typeface="Nixie One" panose="020B0604020202020204" charset="0"/>
              </a:rPr>
              <a:t>To </a:t>
            </a:r>
            <a:r>
              <a:rPr lang="en-US" dirty="0">
                <a:solidFill>
                  <a:srgbClr val="2DBADF"/>
                </a:solidFill>
                <a:latin typeface="Nixie One" panose="020B0604020202020204" charset="0"/>
              </a:rPr>
              <a:t>provide a user friendly interface for virtual </a:t>
            </a:r>
            <a:r>
              <a:rPr lang="en-US" dirty="0" smtClean="0">
                <a:solidFill>
                  <a:srgbClr val="2DBADF"/>
                </a:solidFill>
                <a:latin typeface="Nixie One" panose="020B0604020202020204" charset="0"/>
              </a:rPr>
              <a:t>shopping, wherein </a:t>
            </a:r>
            <a:r>
              <a:rPr lang="en-US" dirty="0">
                <a:solidFill>
                  <a:srgbClr val="2DBADF"/>
                </a:solidFill>
                <a:latin typeface="Nixie One" panose="020B0604020202020204" charset="0"/>
              </a:rPr>
              <a:t>the customers can choose to purchase a variety of products available.</a:t>
            </a:r>
          </a:p>
        </p:txBody>
      </p:sp>
      <p:pic>
        <p:nvPicPr>
          <p:cNvPr id="6" name="Picture 5"/>
          <p:cNvPicPr>
            <a:picLocks noChangeAspect="1"/>
          </p:cNvPicPr>
          <p:nvPr/>
        </p:nvPicPr>
        <p:blipFill>
          <a:blip r:embed="rId2"/>
          <a:stretch>
            <a:fillRect/>
          </a:stretch>
        </p:blipFill>
        <p:spPr>
          <a:xfrm>
            <a:off x="2506423" y="2786953"/>
            <a:ext cx="3769804" cy="2056352"/>
          </a:xfrm>
          <a:prstGeom prst="rect">
            <a:avLst/>
          </a:prstGeom>
        </p:spPr>
      </p:pic>
    </p:spTree>
    <p:extLst>
      <p:ext uri="{BB962C8B-B14F-4D97-AF65-F5344CB8AC3E}">
        <p14:creationId xmlns:p14="http://schemas.microsoft.com/office/powerpoint/2010/main" val="24199469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0637" y="509701"/>
            <a:ext cx="5420956" cy="645300"/>
          </a:xfrm>
        </p:spPr>
        <p:txBody>
          <a:bodyPr/>
          <a:lstStyle/>
          <a:p>
            <a:r>
              <a:rPr lang="en-US" sz="2900" b="1" dirty="0" smtClean="0"/>
              <a:t>	CONCEPTS USED</a:t>
            </a:r>
            <a:endParaRPr lang="en-US" sz="2900" b="1" dirty="0"/>
          </a:p>
        </p:txBody>
      </p:sp>
      <p:sp>
        <p:nvSpPr>
          <p:cNvPr id="5" name="Text Placeholder 4"/>
          <p:cNvSpPr>
            <a:spLocks noGrp="1"/>
          </p:cNvSpPr>
          <p:nvPr>
            <p:ph type="body" idx="1"/>
          </p:nvPr>
        </p:nvSpPr>
        <p:spPr>
          <a:xfrm>
            <a:off x="944544" y="1567544"/>
            <a:ext cx="6209881" cy="3034602"/>
          </a:xfrm>
        </p:spPr>
        <p:txBody>
          <a:bodyPr/>
          <a:lstStyle/>
          <a:p>
            <a:r>
              <a:rPr lang="en-US" dirty="0" smtClean="0"/>
              <a:t> ABSTRACTION</a:t>
            </a:r>
          </a:p>
          <a:p>
            <a:pPr>
              <a:buNone/>
            </a:pPr>
            <a:r>
              <a:rPr lang="en-US" dirty="0"/>
              <a:t>	</a:t>
            </a:r>
            <a:endParaRPr lang="en-US" dirty="0" smtClean="0"/>
          </a:p>
          <a:p>
            <a:pPr>
              <a:buNone/>
            </a:pPr>
            <a:r>
              <a:rPr lang="en-US" dirty="0" smtClean="0"/>
              <a:t>.</a:t>
            </a:r>
            <a:r>
              <a:rPr lang="en-US" dirty="0" err="1" smtClean="0"/>
              <a:t>ie</a:t>
            </a:r>
            <a:r>
              <a:rPr lang="en-US" dirty="0" smtClean="0"/>
              <a:t>. </a:t>
            </a:r>
            <a:r>
              <a:rPr lang="en-US" dirty="0"/>
              <a:t>D</a:t>
            </a:r>
            <a:r>
              <a:rPr lang="en-US" dirty="0" smtClean="0"/>
              <a:t>isplaying </a:t>
            </a:r>
            <a:r>
              <a:rPr lang="en-US" dirty="0"/>
              <a:t>only essential information and hiding the </a:t>
            </a:r>
            <a:r>
              <a:rPr lang="en-US" dirty="0" smtClean="0"/>
              <a:t>details.</a:t>
            </a:r>
          </a:p>
          <a:p>
            <a:pPr>
              <a:buNone/>
            </a:pPr>
            <a:endParaRPr lang="en-US" dirty="0"/>
          </a:p>
          <a:p>
            <a:pPr>
              <a:buNone/>
            </a:pPr>
            <a:r>
              <a:rPr lang="en-US" dirty="0" smtClean="0"/>
              <a:t>Example: </a:t>
            </a:r>
            <a:endParaRPr lang="en-US" dirty="0"/>
          </a:p>
          <a:p>
            <a:pPr>
              <a:buNone/>
            </a:pPr>
            <a:r>
              <a:rPr lang="en-US" dirty="0"/>
              <a:t/>
            </a:r>
            <a:br>
              <a:rPr lang="en-US" dirty="0"/>
            </a:br>
            <a:endParaRPr lang="en-US" dirty="0"/>
          </a:p>
        </p:txBody>
      </p:sp>
      <p:pic>
        <p:nvPicPr>
          <p:cNvPr id="1032" name="Picture 8"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978" y="2984360"/>
            <a:ext cx="5164853" cy="1617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1636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0637" y="509701"/>
            <a:ext cx="5420956" cy="645300"/>
          </a:xfrm>
        </p:spPr>
        <p:txBody>
          <a:bodyPr/>
          <a:lstStyle/>
          <a:p>
            <a:r>
              <a:rPr lang="en-US" sz="2900" b="1" dirty="0" smtClean="0"/>
              <a:t>	CONCEPTS USED</a:t>
            </a:r>
            <a:endParaRPr lang="en-US" sz="2900" b="1" dirty="0"/>
          </a:p>
        </p:txBody>
      </p:sp>
      <p:sp>
        <p:nvSpPr>
          <p:cNvPr id="5" name="Text Placeholder 4"/>
          <p:cNvSpPr>
            <a:spLocks noGrp="1"/>
          </p:cNvSpPr>
          <p:nvPr>
            <p:ph type="body" idx="1"/>
          </p:nvPr>
        </p:nvSpPr>
        <p:spPr>
          <a:xfrm>
            <a:off x="944544" y="1567544"/>
            <a:ext cx="6209881" cy="3034602"/>
          </a:xfrm>
        </p:spPr>
        <p:txBody>
          <a:bodyPr/>
          <a:lstStyle/>
          <a:p>
            <a:r>
              <a:rPr lang="en-US" dirty="0" smtClean="0"/>
              <a:t> ENCAPSULATION</a:t>
            </a:r>
          </a:p>
          <a:p>
            <a:pPr>
              <a:buNone/>
            </a:pPr>
            <a:r>
              <a:rPr lang="en-US" dirty="0"/>
              <a:t>	</a:t>
            </a:r>
            <a:endParaRPr lang="en-US" dirty="0" smtClean="0"/>
          </a:p>
          <a:p>
            <a:pPr>
              <a:buNone/>
            </a:pPr>
            <a:r>
              <a:rPr lang="en-US" dirty="0"/>
              <a:t>Encapsulation is defined as wrapping up of data and information under a single unit</a:t>
            </a:r>
            <a:r>
              <a:rPr lang="en-US" dirty="0" smtClean="0"/>
              <a:t>.</a:t>
            </a:r>
          </a:p>
          <a:p>
            <a:pPr>
              <a:buNone/>
            </a:pPr>
            <a:endParaRPr lang="en-US" dirty="0"/>
          </a:p>
          <a:p>
            <a:pPr>
              <a:buNone/>
            </a:pPr>
            <a:r>
              <a:rPr lang="en-US" dirty="0" smtClean="0"/>
              <a:t>Example: </a:t>
            </a:r>
            <a:endParaRPr lang="en-US" dirty="0"/>
          </a:p>
          <a:p>
            <a:pPr>
              <a:buNone/>
            </a:pPr>
            <a:r>
              <a:rPr lang="en-US" dirty="0"/>
              <a:t/>
            </a:r>
            <a:br>
              <a:rPr lang="en-US" dirty="0"/>
            </a:br>
            <a:endParaRPr lang="en-US" dirty="0"/>
          </a:p>
        </p:txBody>
      </p:sp>
      <p:pic>
        <p:nvPicPr>
          <p:cNvPr id="3074" name="Picture 2" descr="Image result for encapsul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123" y="3084845"/>
            <a:ext cx="5084465" cy="1712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443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0637" y="509701"/>
            <a:ext cx="5420956" cy="645300"/>
          </a:xfrm>
        </p:spPr>
        <p:txBody>
          <a:bodyPr/>
          <a:lstStyle/>
          <a:p>
            <a:r>
              <a:rPr lang="en-US" sz="2900" b="1" dirty="0" smtClean="0"/>
              <a:t>	CONCEPTS USED</a:t>
            </a:r>
            <a:endParaRPr lang="en-US" sz="2900" b="1" dirty="0"/>
          </a:p>
        </p:txBody>
      </p:sp>
      <p:sp>
        <p:nvSpPr>
          <p:cNvPr id="5" name="Text Placeholder 4"/>
          <p:cNvSpPr>
            <a:spLocks noGrp="1"/>
          </p:cNvSpPr>
          <p:nvPr>
            <p:ph type="body" idx="1"/>
          </p:nvPr>
        </p:nvSpPr>
        <p:spPr>
          <a:xfrm>
            <a:off x="944544" y="1567544"/>
            <a:ext cx="6209881" cy="3034602"/>
          </a:xfrm>
        </p:spPr>
        <p:txBody>
          <a:bodyPr/>
          <a:lstStyle/>
          <a:p>
            <a:r>
              <a:rPr lang="en-US" dirty="0" smtClean="0"/>
              <a:t> INHERITANCE</a:t>
            </a:r>
          </a:p>
          <a:p>
            <a:pPr>
              <a:buNone/>
            </a:pPr>
            <a:r>
              <a:rPr lang="en-US" dirty="0"/>
              <a:t>	</a:t>
            </a:r>
            <a:endParaRPr lang="en-US" dirty="0" smtClean="0"/>
          </a:p>
          <a:p>
            <a:pPr>
              <a:buNone/>
            </a:pPr>
            <a:r>
              <a:rPr lang="en-US" dirty="0"/>
              <a:t>T</a:t>
            </a:r>
            <a:r>
              <a:rPr lang="en-US" dirty="0" smtClean="0"/>
              <a:t>he </a:t>
            </a:r>
            <a:r>
              <a:rPr lang="en-US" dirty="0"/>
              <a:t>process by which objects of one class acquire the properties of objects of another class.</a:t>
            </a:r>
          </a:p>
          <a:p>
            <a:pPr>
              <a:buNone/>
            </a:pPr>
            <a:endParaRPr lang="en-US" dirty="0" smtClean="0"/>
          </a:p>
          <a:p>
            <a:pPr>
              <a:buNone/>
            </a:pPr>
            <a:r>
              <a:rPr lang="en-US" dirty="0" smtClean="0"/>
              <a:t>Example: </a:t>
            </a:r>
            <a:endParaRPr lang="en-US" dirty="0"/>
          </a:p>
          <a:p>
            <a:pPr>
              <a:buNone/>
            </a:pPr>
            <a:r>
              <a:rPr lang="en-US" dirty="0"/>
              <a:t/>
            </a:r>
            <a:br>
              <a:rPr lang="en-US" dirty="0"/>
            </a:br>
            <a:endParaRPr lang="en-US" dirty="0"/>
          </a:p>
        </p:txBody>
      </p:sp>
      <p:pic>
        <p:nvPicPr>
          <p:cNvPr id="4098" name="Picture 2" descr="Image result for inheritance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558" y="3054700"/>
            <a:ext cx="4511710" cy="1647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8920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Shape 412"/>
          <p:cNvSpPr/>
          <p:nvPr/>
        </p:nvSpPr>
        <p:spPr>
          <a:xfrm>
            <a:off x="3147686" y="2137250"/>
            <a:ext cx="2414700" cy="2091900"/>
          </a:xfrm>
          <a:prstGeom prst="hexagon">
            <a:avLst>
              <a:gd name="adj" fmla="val 29110"/>
              <a:gd name="vf" fmla="val 115470"/>
            </a:avLst>
          </a:prstGeom>
          <a:solidFill>
            <a:srgbClr val="184769"/>
          </a:solidFill>
          <a:ln>
            <a:noFill/>
          </a:ln>
        </p:spPr>
        <p:txBody>
          <a:bodyPr wrap="square" lIns="91425" tIns="91425" rIns="91425" bIns="91425" anchor="ctr" anchorCtr="0">
            <a:noAutofit/>
          </a:bodyPr>
          <a:lstStyle/>
          <a:p>
            <a:pPr lvl="0" algn="ctr">
              <a:spcBef>
                <a:spcPts val="0"/>
              </a:spcBef>
              <a:buNone/>
            </a:pPr>
            <a:r>
              <a:rPr lang="en-US" b="1" dirty="0">
                <a:solidFill>
                  <a:srgbClr val="C6DAEC"/>
                </a:solidFill>
                <a:latin typeface="Muli"/>
                <a:ea typeface="Muli"/>
                <a:cs typeface="Muli"/>
                <a:sym typeface="Muli"/>
              </a:rPr>
              <a:t>USER CLASS</a:t>
            </a:r>
            <a:endParaRPr lang="en" b="1" dirty="0">
              <a:solidFill>
                <a:srgbClr val="C6DAEC"/>
              </a:solidFill>
              <a:latin typeface="Muli"/>
              <a:ea typeface="Muli"/>
              <a:cs typeface="Muli"/>
              <a:sym typeface="Muli"/>
            </a:endParaRPr>
          </a:p>
        </p:txBody>
      </p:sp>
      <p:sp>
        <p:nvSpPr>
          <p:cNvPr id="413" name="Shape 413"/>
          <p:cNvSpPr txBox="1">
            <a:spLocks noGrp="1"/>
          </p:cNvSpPr>
          <p:nvPr>
            <p:ph type="title" idx="4294967295"/>
          </p:nvPr>
        </p:nvSpPr>
        <p:spPr>
          <a:xfrm>
            <a:off x="1732700" y="1202200"/>
            <a:ext cx="4944300" cy="645300"/>
          </a:xfrm>
          <a:prstGeom prst="rect">
            <a:avLst/>
          </a:prstGeom>
        </p:spPr>
        <p:txBody>
          <a:bodyPr wrap="square" lIns="91425" tIns="91425" rIns="91425" bIns="91425" anchor="b" anchorCtr="0">
            <a:noAutofit/>
          </a:bodyPr>
          <a:lstStyle/>
          <a:p>
            <a:pPr lvl="0">
              <a:spcBef>
                <a:spcPts val="0"/>
              </a:spcBef>
              <a:buNone/>
            </a:pPr>
            <a:r>
              <a:rPr lang="en" sz="3200" dirty="0"/>
              <a:t>INHERITA</a:t>
            </a:r>
            <a:r>
              <a:rPr lang="en-US" sz="3200" dirty="0"/>
              <a:t>NCE USAGE</a:t>
            </a:r>
            <a:endParaRPr lang="en" sz="3200" dirty="0"/>
          </a:p>
        </p:txBody>
      </p:sp>
      <p:sp>
        <p:nvSpPr>
          <p:cNvPr id="414" name="Shape 414"/>
          <p:cNvSpPr/>
          <p:nvPr/>
        </p:nvSpPr>
        <p:spPr>
          <a:xfrm>
            <a:off x="1275500" y="2137250"/>
            <a:ext cx="2414700" cy="2091900"/>
          </a:xfrm>
          <a:prstGeom prst="hexagon">
            <a:avLst>
              <a:gd name="adj" fmla="val 29110"/>
              <a:gd name="vf" fmla="val 115470"/>
            </a:avLst>
          </a:prstGeom>
          <a:noFill/>
          <a:ln w="9525" cap="flat" cmpd="sng">
            <a:solidFill>
              <a:srgbClr val="19BBD5"/>
            </a:solidFill>
            <a:prstDash val="dash"/>
            <a:round/>
            <a:headEnd type="none" w="med" len="med"/>
            <a:tailEnd type="none" w="med" len="med"/>
          </a:ln>
        </p:spPr>
        <p:txBody>
          <a:bodyPr wrap="square" lIns="91425" tIns="91425" rIns="91425" bIns="91425" anchor="ctr" anchorCtr="0">
            <a:noAutofit/>
          </a:bodyPr>
          <a:lstStyle/>
          <a:p>
            <a:pPr lvl="0" algn="ctr">
              <a:spcBef>
                <a:spcPts val="0"/>
              </a:spcBef>
              <a:buNone/>
            </a:pPr>
            <a:r>
              <a:rPr lang="en-US" dirty="0">
                <a:solidFill>
                  <a:srgbClr val="C6DAEC"/>
                </a:solidFill>
                <a:latin typeface="Muli"/>
                <a:ea typeface="Muli"/>
                <a:cs typeface="Muli"/>
                <a:sym typeface="Muli"/>
              </a:rPr>
              <a:t>CUSTOMER CLASS</a:t>
            </a:r>
            <a:endParaRPr lang="en" dirty="0">
              <a:solidFill>
                <a:srgbClr val="C6DAEC"/>
              </a:solidFill>
              <a:latin typeface="Muli"/>
              <a:ea typeface="Muli"/>
              <a:cs typeface="Muli"/>
              <a:sym typeface="Muli"/>
            </a:endParaRPr>
          </a:p>
        </p:txBody>
      </p:sp>
      <p:sp>
        <p:nvSpPr>
          <p:cNvPr id="415" name="Shape 415"/>
          <p:cNvSpPr/>
          <p:nvPr/>
        </p:nvSpPr>
        <p:spPr>
          <a:xfrm>
            <a:off x="5019872" y="2137250"/>
            <a:ext cx="2414700" cy="2091900"/>
          </a:xfrm>
          <a:prstGeom prst="hexagon">
            <a:avLst>
              <a:gd name="adj" fmla="val 29110"/>
              <a:gd name="vf" fmla="val 115470"/>
            </a:avLst>
          </a:prstGeom>
          <a:noFill/>
          <a:ln w="9525" cap="flat" cmpd="sng">
            <a:solidFill>
              <a:srgbClr val="19BBD5"/>
            </a:solidFill>
            <a:prstDash val="dash"/>
            <a:round/>
            <a:headEnd type="none" w="med" len="med"/>
            <a:tailEnd type="none" w="med" len="med"/>
          </a:ln>
        </p:spPr>
        <p:txBody>
          <a:bodyPr wrap="square" lIns="91425" tIns="91425" rIns="91425" bIns="91425" anchor="ctr" anchorCtr="0">
            <a:noAutofit/>
          </a:bodyPr>
          <a:lstStyle/>
          <a:p>
            <a:pPr lvl="0" algn="ctr">
              <a:spcBef>
                <a:spcPts val="0"/>
              </a:spcBef>
              <a:buNone/>
            </a:pPr>
            <a:r>
              <a:rPr lang="en-US" dirty="0">
                <a:solidFill>
                  <a:srgbClr val="C6DAEC"/>
                </a:solidFill>
                <a:latin typeface="Muli"/>
                <a:ea typeface="Muli"/>
                <a:cs typeface="Muli"/>
                <a:sym typeface="Muli"/>
              </a:rPr>
              <a:t> VENDOR CLASS</a:t>
            </a:r>
            <a:endParaRPr lang="en" dirty="0">
              <a:solidFill>
                <a:srgbClr val="C6DAEC"/>
              </a:solidFill>
              <a:latin typeface="Muli"/>
              <a:ea typeface="Muli"/>
              <a:cs typeface="Muli"/>
              <a:sym typeface="Muli"/>
            </a:endParaRPr>
          </a:p>
        </p:txBody>
      </p:sp>
    </p:spTree>
    <p:extLst>
      <p:ext uri="{BB962C8B-B14F-4D97-AF65-F5344CB8AC3E}">
        <p14:creationId xmlns:p14="http://schemas.microsoft.com/office/powerpoint/2010/main" val="501956446"/>
      </p:ext>
    </p:extLst>
  </p:cSld>
  <p:clrMapOvr>
    <a:masterClrMapping/>
  </p:clrMapOvr>
  <p:timing>
    <p:tnLst>
      <p:par>
        <p:cTn id="1" dur="indefinite" restart="never" nodeType="tmRoot"/>
      </p:par>
    </p:tnLst>
  </p:timing>
</p:sld>
</file>

<file path=ppt/theme/theme1.xml><?xml version="1.0" encoding="utf-8"?>
<a:theme xmlns:a="http://schemas.openxmlformats.org/drawingml/2006/main" name="Imogen 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7550</TotalTime>
  <Words>645</Words>
  <Application>Microsoft Office PowerPoint</Application>
  <PresentationFormat>On-screen Show (16:9)</PresentationFormat>
  <Paragraphs>115</Paragraphs>
  <Slides>32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Nixie One</vt:lpstr>
      <vt:lpstr>Helvetica Neue</vt:lpstr>
      <vt:lpstr>Arial</vt:lpstr>
      <vt:lpstr>Muli</vt:lpstr>
      <vt:lpstr>Nirmala UI Semilight</vt:lpstr>
      <vt:lpstr>Imogen template</vt:lpstr>
      <vt:lpstr>E-Commerce Portal</vt:lpstr>
      <vt:lpstr>     Expectation</vt:lpstr>
      <vt:lpstr>PowerPoint Presentation</vt:lpstr>
      <vt:lpstr>Reality</vt:lpstr>
      <vt:lpstr> OBJECTIVES</vt:lpstr>
      <vt:lpstr> CONCEPTS USED</vt:lpstr>
      <vt:lpstr> CONCEPTS USED</vt:lpstr>
      <vt:lpstr> CONCEPTS USED</vt:lpstr>
      <vt:lpstr>INHERITANCE USAGE</vt:lpstr>
      <vt:lpstr> CONCEPTS USED</vt:lpstr>
      <vt:lpstr> CONCEPTS USED</vt:lpstr>
      <vt:lpstr> CONCEPTS USED</vt:lpstr>
      <vt:lpstr>The 5 main pillars</vt:lpstr>
      <vt:lpstr>PowerPoint Presentation</vt:lpstr>
      <vt:lpstr>PowerPoint Presentation</vt:lpstr>
      <vt:lpstr>PowerPoint Presentation</vt:lpstr>
      <vt:lpstr>PowerPoint Presentation</vt:lpstr>
      <vt:lpstr>PowerPoint Presentation</vt:lpstr>
      <vt:lpstr>WHY SECURITY ? </vt:lpstr>
      <vt:lpstr>WHY SECURITY ? </vt:lpstr>
      <vt:lpstr>Password strength  (brute force)</vt:lpstr>
      <vt:lpstr>USER CLASS </vt:lpstr>
      <vt:lpstr>The User Class</vt:lpstr>
      <vt:lpstr>Implementation</vt:lpstr>
      <vt:lpstr>The Ace of Spades -Class Captcha</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Portal</dc:title>
  <cp:lastModifiedBy>Vishakh S</cp:lastModifiedBy>
  <cp:revision>42</cp:revision>
  <dcterms:modified xsi:type="dcterms:W3CDTF">2017-11-23T09:45:07Z</dcterms:modified>
</cp:coreProperties>
</file>